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256" r:id="rId2"/>
    <p:sldId id="351" r:id="rId3"/>
    <p:sldId id="344" r:id="rId4"/>
    <p:sldId id="353" r:id="rId5"/>
    <p:sldId id="359" r:id="rId6"/>
    <p:sldId id="352" r:id="rId7"/>
    <p:sldId id="358" r:id="rId8"/>
    <p:sldId id="357" r:id="rId9"/>
    <p:sldId id="397" r:id="rId10"/>
    <p:sldId id="356" r:id="rId11"/>
    <p:sldId id="361" r:id="rId12"/>
    <p:sldId id="399" r:id="rId13"/>
    <p:sldId id="367" r:id="rId14"/>
    <p:sldId id="364" r:id="rId15"/>
    <p:sldId id="365" r:id="rId16"/>
    <p:sldId id="363" r:id="rId17"/>
    <p:sldId id="366" r:id="rId18"/>
    <p:sldId id="368" r:id="rId19"/>
    <p:sldId id="369" r:id="rId20"/>
    <p:sldId id="370" r:id="rId21"/>
    <p:sldId id="371" r:id="rId22"/>
    <p:sldId id="372" r:id="rId23"/>
    <p:sldId id="373" r:id="rId24"/>
    <p:sldId id="374" r:id="rId25"/>
    <p:sldId id="375" r:id="rId26"/>
    <p:sldId id="376" r:id="rId27"/>
    <p:sldId id="377" r:id="rId28"/>
    <p:sldId id="379" r:id="rId29"/>
    <p:sldId id="380" r:id="rId30"/>
    <p:sldId id="378" r:id="rId31"/>
    <p:sldId id="381" r:id="rId32"/>
    <p:sldId id="382" r:id="rId33"/>
    <p:sldId id="383" r:id="rId34"/>
    <p:sldId id="384" r:id="rId35"/>
    <p:sldId id="386" r:id="rId36"/>
    <p:sldId id="385" r:id="rId37"/>
    <p:sldId id="387" r:id="rId38"/>
    <p:sldId id="388" r:id="rId39"/>
    <p:sldId id="389" r:id="rId40"/>
    <p:sldId id="390" r:id="rId41"/>
    <p:sldId id="391" r:id="rId42"/>
    <p:sldId id="392" r:id="rId43"/>
    <p:sldId id="345" r:id="rId44"/>
    <p:sldId id="393" r:id="rId45"/>
    <p:sldId id="394" r:id="rId46"/>
    <p:sldId id="346" r:id="rId47"/>
    <p:sldId id="395" r:id="rId48"/>
    <p:sldId id="396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2DCF"/>
    <a:srgbClr val="DD51E7"/>
    <a:srgbClr val="FF9117"/>
    <a:srgbClr val="48B8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4"/>
    <p:restoredTop sz="94611"/>
  </p:normalViewPr>
  <p:slideViewPr>
    <p:cSldViewPr snapToGrid="0" snapToObjects="1">
      <p:cViewPr>
        <p:scale>
          <a:sx n="114" d="100"/>
          <a:sy n="114" d="100"/>
        </p:scale>
        <p:origin x="664" y="-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notesMaster" Target="notesMasters/notesMaster1.xml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F44863-6D25-A348-AE17-4FABEA86A514}" type="datetimeFigureOut">
              <a:rPr lang="it-IT" smtClean="0"/>
              <a:t>20/11/20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380AA-D57F-4E4D-B1E8-455A5C39755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8940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Relationship Id="rId3" Type="http://schemas.openxmlformats.org/officeDocument/2006/relationships/image" Target="../media/image3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Relationship Id="rId3" Type="http://schemas.openxmlformats.org/officeDocument/2006/relationships/image" Target="../media/image4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Relationship Id="rId3" Type="http://schemas.openxmlformats.org/officeDocument/2006/relationships/image" Target="../media/image42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466549" y="1890131"/>
            <a:ext cx="8915399" cy="2262781"/>
          </a:xfrm>
        </p:spPr>
        <p:txBody>
          <a:bodyPr>
            <a:normAutofit/>
          </a:bodyPr>
          <a:lstStyle/>
          <a:p>
            <a:r>
              <a:rPr lang="it-IT" dirty="0" smtClean="0"/>
              <a:t>Reti come grafi dalla struttura disomogenea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466549" y="4476296"/>
            <a:ext cx="8915399" cy="686719"/>
          </a:xfrm>
        </p:spPr>
        <p:txBody>
          <a:bodyPr>
            <a:norm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321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Legami forti, chiusura triadica e clusters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52604" y="1045578"/>
                <a:ext cx="9598929" cy="5812421"/>
              </a:xfrm>
            </p:spPr>
            <p:txBody>
              <a:bodyPr>
                <a:normAutofit/>
              </a:bodyPr>
              <a:lstStyle/>
              <a:p>
                <a:r>
                  <a:rPr lang="it-IT" sz="1800" dirty="0" smtClean="0">
                    <a:solidFill>
                      <a:schemeClr val="tx1"/>
                    </a:solidFill>
                  </a:rPr>
                  <a:t>se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a,b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e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c,d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sono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archi forti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sz="1800" b="1" i="1" dirty="0" err="1" smtClean="0">
                    <a:solidFill>
                      <a:srgbClr val="DD51E7"/>
                    </a:solidFill>
                  </a:rPr>
                  <a:t>strang</a:t>
                </a:r>
                <a:r>
                  <a:rPr lang="it-IT" sz="1800" b="1" i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i="1" dirty="0" err="1" smtClean="0">
                    <a:solidFill>
                      <a:srgbClr val="DD51E7"/>
                    </a:solidFill>
                  </a:rPr>
                  <a:t>ties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allora è probabile che prima o poi si creerà anche l’arco 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b,c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ossia, è probabile che si generi una 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chiusura triadica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che abbiamo già incontrato parlando di Small World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E, naturalmente, una chiusura triadica dopo l’altra, si formerà nella rete </a:t>
                </a:r>
                <a:r>
                  <a:rPr lang="it-IT" b="1" i="1" dirty="0" smtClean="0">
                    <a:solidFill>
                      <a:srgbClr val="162DCF"/>
                    </a:solidFill>
                  </a:rPr>
                  <a:t>un gruppo di nodi fortemente coeso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con un elevato grado di interconnessione fra i nodi che lo compongono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e, a questo gruppo coeso, diamo il nome di </a:t>
                </a:r>
                <a:r>
                  <a:rPr lang="it-IT" b="1" i="1" dirty="0" smtClean="0">
                    <a:solidFill>
                      <a:srgbClr val="162DCF"/>
                    </a:solidFill>
                  </a:rPr>
                  <a:t>cluster </a:t>
                </a:r>
                <a:r>
                  <a:rPr lang="it-IT" i="1" dirty="0" smtClean="0">
                    <a:solidFill>
                      <a:schemeClr val="tx1"/>
                    </a:solidFill>
                  </a:rPr>
                  <a:t>o</a:t>
                </a:r>
                <a:r>
                  <a:rPr lang="it-IT" b="1" i="1" dirty="0" smtClean="0">
                    <a:solidFill>
                      <a:srgbClr val="162DCF"/>
                    </a:solidFill>
                  </a:rPr>
                  <a:t> comunità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Sì, ma quando è che possiamo dire che un gruppo di nodi è </a:t>
                </a:r>
                <a:r>
                  <a:rPr lang="it-IT" i="1" dirty="0" smtClean="0">
                    <a:solidFill>
                      <a:schemeClr val="tx1"/>
                    </a:solidFill>
                  </a:rPr>
                  <a:t>abbastanza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coeso per poterlo definire una comunità?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Intanto</a:t>
                </a:r>
                <a:r>
                  <a:rPr lang="it-IT" dirty="0">
                    <a:solidFill>
                      <a:schemeClr val="tx1"/>
                    </a:solidFill>
                  </a:rPr>
                  <a:t>, per misurare il grado di coesione di un nodo u all’interno di un gruppo di nodi è stato definito il </a:t>
                </a:r>
                <a:r>
                  <a:rPr lang="it-IT" b="1" i="1" dirty="0">
                    <a:solidFill>
                      <a:srgbClr val="162DCF"/>
                    </a:solidFill>
                  </a:rPr>
                  <a:t>coefficiente di </a:t>
                </a:r>
                <a:r>
                  <a:rPr lang="it-IT" b="1" i="1" dirty="0" err="1">
                    <a:solidFill>
                      <a:srgbClr val="162DCF"/>
                    </a:solidFill>
                  </a:rPr>
                  <a:t>clustering</a:t>
                </a:r>
                <a:r>
                  <a:rPr lang="it-IT" b="1" i="1" dirty="0">
                    <a:solidFill>
                      <a:srgbClr val="162DCF"/>
                    </a:solidFill>
                  </a:rPr>
                  <a:t> </a:t>
                </a:r>
                <a:r>
                  <a:rPr lang="it-IT" b="1" dirty="0">
                    <a:solidFill>
                      <a:srgbClr val="162DCF"/>
                    </a:solidFill>
                  </a:rPr>
                  <a:t>c(u)</a:t>
                </a:r>
                <a:r>
                  <a:rPr lang="it-IT" dirty="0">
                    <a:solidFill>
                      <a:schemeClr val="tx1"/>
                    </a:solidFill>
                  </a:rPr>
                  <a:t> come il rapporto fra il numero di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relazioni fra vicini </a:t>
                </a:r>
                <a:r>
                  <a:rPr lang="it-IT" dirty="0">
                    <a:solidFill>
                      <a:schemeClr val="tx1"/>
                    </a:solidFill>
                  </a:rPr>
                  <a:t>di u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rispetto </a:t>
                </a:r>
                <a:r>
                  <a:rPr lang="it-IT" dirty="0">
                    <a:solidFill>
                      <a:schemeClr val="tx1"/>
                    </a:solidFill>
                  </a:rPr>
                  <a:t>a tutte le coppie possibili di vicini di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u: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	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c(u</a:t>
                </a:r>
                <a:r>
                  <a:rPr lang="it-IT" b="1" dirty="0">
                    <a:solidFill>
                      <a:srgbClr val="162DCF"/>
                    </a:solidFill>
                  </a:rPr>
                  <a:t>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400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4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| 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it-IT" sz="2400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</m:t>
                            </m:r>
                            <m:d>
                              <m:dPr>
                                <m:ctrlPr>
                                  <a:rPr lang="it-IT" sz="2400" b="1" i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it-IT" sz="2400" b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</a:rPr>
                                  <m:t>𝐱</m:t>
                                </m:r>
                                <m:r>
                                  <a:rPr lang="it-IT" sz="2400" b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</a:rPr>
                                  <m:t>,</m:t>
                                </m:r>
                                <m:r>
                                  <a:rPr lang="it-IT" sz="2400" b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</a:rPr>
                                  <m:t>𝐲</m:t>
                                </m:r>
                              </m:e>
                            </m:d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</m:t>
                            </m:r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 </m:t>
                            </m:r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𝐄</m:t>
                            </m:r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: </m:t>
                            </m:r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𝐱</m:t>
                            </m:r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∈</m:t>
                            </m:r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𝐍</m:t>
                            </m:r>
                            <m:d>
                              <m:dPr>
                                <m:ctrlPr>
                                  <a:rPr lang="it-IT" sz="2400" b="1" i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it-IT" sz="2400" b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𝐮</m:t>
                                </m:r>
                              </m:e>
                            </m:d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∧ </m:t>
                            </m:r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𝐲</m:t>
                            </m:r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∈ </m:t>
                            </m:r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𝐍</m:t>
                            </m:r>
                            <m:d>
                              <m:dPr>
                                <m:ctrlPr>
                                  <a:rPr lang="it-IT" sz="2400" b="1" i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it-IT" sz="2400" b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𝐮</m:t>
                                </m:r>
                              </m:e>
                            </m:d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</m:t>
                            </m:r>
                          </m:e>
                        </m:d>
                        <m:r>
                          <a:rPr lang="it-IT" sz="2400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|</m:t>
                        </m:r>
                      </m:num>
                      <m:den>
                        <m:f>
                          <m:fPr>
                            <m:ctrlPr>
                              <a:rPr lang="bg-BG" sz="2400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d>
                              <m:dPr>
                                <m:begChr m:val="|"/>
                                <m:endChr m:val="|"/>
                                <m:ctrlPr>
                                  <a:rPr lang="it-IT" sz="2400" b="1" i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it-IT" sz="2400" b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</a:rPr>
                                  <m:t>𝐍</m:t>
                                </m:r>
                                <m:d>
                                  <m:dPr>
                                    <m:ctrlPr>
                                      <a:rPr lang="it-IT" sz="2400" b="1" i="1">
                                        <a:solidFill>
                                          <a:srgbClr val="162DCF"/>
                                        </a:solidFill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2400" b="1">
                                        <a:solidFill>
                                          <a:srgbClr val="162DCF"/>
                                        </a:solidFill>
                                        <a:latin typeface="Cambria Math" charset="0"/>
                                      </a:rPr>
                                      <m:t>𝐮</m:t>
                                    </m:r>
                                  </m:e>
                                </m:d>
                              </m:e>
                            </m:d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[ 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it-IT" sz="2400" b="1" i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it-IT" sz="2400" b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</a:rPr>
                                  <m:t>𝐍</m:t>
                                </m:r>
                                <m:d>
                                  <m:dPr>
                                    <m:ctrlPr>
                                      <a:rPr lang="it-IT" sz="2400" b="1" i="1">
                                        <a:solidFill>
                                          <a:srgbClr val="162DCF"/>
                                        </a:solidFill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2400" b="1">
                                        <a:solidFill>
                                          <a:srgbClr val="162DCF"/>
                                        </a:solidFill>
                                        <a:latin typeface="Cambria Math" charset="0"/>
                                      </a:rPr>
                                      <m:t>𝐮</m:t>
                                    </m:r>
                                  </m:e>
                                </m:d>
                              </m:e>
                            </m:d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−</m:t>
                            </m:r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𝟏</m:t>
                            </m:r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]</m:t>
                            </m:r>
                          </m:num>
                          <m:den>
                            <m:r>
                              <a:rPr lang="it-IT" sz="2400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𝟐</m:t>
                            </m:r>
                          </m:den>
                        </m:f>
                      </m:den>
                    </m:f>
                  </m:oMath>
                </a14:m>
                <a:endParaRPr lang="it-IT" sz="2400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52604" y="1045578"/>
                <a:ext cx="9598929" cy="5812421"/>
              </a:xfrm>
              <a:blipFill rotWithShape="0">
                <a:blip r:embed="rId2"/>
                <a:stretch>
                  <a:fillRect l="-444" t="-630" r="-82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6143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27020" y="398385"/>
            <a:ext cx="8911687" cy="925975"/>
          </a:xfrm>
        </p:spPr>
        <p:txBody>
          <a:bodyPr/>
          <a:lstStyle/>
          <a:p>
            <a:r>
              <a:rPr lang="it-IT" smtClean="0">
                <a:solidFill>
                  <a:schemeClr val="tx1"/>
                </a:solidFill>
              </a:rPr>
              <a:t>Comunità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74906" y="1324360"/>
            <a:ext cx="9598929" cy="3816353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Poi, in </a:t>
            </a:r>
            <a:r>
              <a:rPr lang="it-IT" dirty="0">
                <a:solidFill>
                  <a:schemeClr val="tx1"/>
                </a:solidFill>
              </a:rPr>
              <a:t>effetti, le comunità sono state ampiamente studiate, e di definizioni di comunità ne sono state proposta a </a:t>
            </a:r>
            <a:r>
              <a:rPr lang="it-IT" dirty="0" smtClean="0">
                <a:solidFill>
                  <a:schemeClr val="tx1"/>
                </a:solidFill>
              </a:rPr>
              <a:t>bizzeffe</a:t>
            </a:r>
            <a:endParaRPr lang="it-IT" dirty="0">
              <a:solidFill>
                <a:schemeClr val="tx1"/>
              </a:solidFill>
            </a:endParaRPr>
          </a:p>
          <a:p>
            <a:pPr lvl="1"/>
            <a:r>
              <a:rPr lang="it-IT" dirty="0">
                <a:solidFill>
                  <a:schemeClr val="tx1"/>
                </a:solidFill>
              </a:rPr>
              <a:t>e di queste ne vedremo qualcuna</a:t>
            </a:r>
            <a:r>
              <a:rPr lang="is-IS" dirty="0" smtClean="0">
                <a:solidFill>
                  <a:schemeClr val="tx1"/>
                </a:solidFill>
              </a:rPr>
              <a:t>…</a:t>
            </a:r>
          </a:p>
          <a:p>
            <a:pPr lvl="1"/>
            <a:endParaRPr lang="it-IT" dirty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In queste lezioni parleremo di:</a:t>
            </a:r>
          </a:p>
          <a:p>
            <a:pPr lvl="1"/>
            <a:r>
              <a:rPr lang="it-IT" sz="1800" dirty="0" err="1" smtClean="0">
                <a:solidFill>
                  <a:schemeClr val="tx1"/>
                </a:solidFill>
              </a:rPr>
              <a:t>cut-communities</a:t>
            </a:r>
            <a:endParaRPr lang="it-IT" sz="1800" dirty="0" smtClean="0">
              <a:solidFill>
                <a:schemeClr val="tx1"/>
              </a:solidFill>
            </a:endParaRPr>
          </a:p>
          <a:p>
            <a:pPr lvl="1"/>
            <a:r>
              <a:rPr lang="it-IT" sz="1800" dirty="0" smtClean="0">
                <a:solidFill>
                  <a:schemeClr val="tx1"/>
                </a:solidFill>
              </a:rPr>
              <a:t>web-</a:t>
            </a:r>
            <a:r>
              <a:rPr lang="it-IT" sz="1800" dirty="0" err="1" smtClean="0">
                <a:solidFill>
                  <a:schemeClr val="tx1"/>
                </a:solidFill>
              </a:rPr>
              <a:t>communities</a:t>
            </a:r>
            <a:endParaRPr lang="it-IT" sz="1800" dirty="0" smtClean="0">
              <a:solidFill>
                <a:schemeClr val="tx1"/>
              </a:solidFill>
            </a:endParaRPr>
          </a:p>
          <a:p>
            <a:pPr lvl="1"/>
            <a:r>
              <a:rPr lang="it-IT" sz="1800" dirty="0" smtClean="0">
                <a:solidFill>
                  <a:schemeClr val="tx1"/>
                </a:solidFill>
              </a:rPr>
              <a:t>metodi agglomerativi e partitivi per l’individuazione di comunità</a:t>
            </a:r>
          </a:p>
          <a:p>
            <a:pPr lvl="1"/>
            <a:r>
              <a:rPr lang="it-IT" sz="1800" dirty="0" smtClean="0">
                <a:solidFill>
                  <a:schemeClr val="tx1"/>
                </a:solidFill>
              </a:rPr>
              <a:t>e descriveremo un metodo partitivo che porterà ad individuare comunità basate sul concetto di centralità degli archi</a:t>
            </a:r>
            <a:endParaRPr lang="it-IT" sz="1800" dirty="0">
              <a:solidFill>
                <a:schemeClr val="tx1"/>
              </a:solidFill>
            </a:endParaRPr>
          </a:p>
          <a:p>
            <a:endParaRPr lang="it-IT" dirty="0" smtClean="0">
              <a:solidFill>
                <a:srgbClr val="162DC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3633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47851"/>
          </a:xfrm>
        </p:spPr>
        <p:txBody>
          <a:bodyPr/>
          <a:lstStyle/>
          <a:p>
            <a:r>
              <a:rPr lang="it-IT" dirty="0" err="1">
                <a:solidFill>
                  <a:schemeClr val="tx1"/>
                </a:solidFill>
              </a:rPr>
              <a:t>Cut-communities</a:t>
            </a:r>
            <a:r>
              <a:rPr lang="it-IT" dirty="0">
                <a:solidFill>
                  <a:schemeClr val="tx1"/>
                </a:solidFill>
              </a:rPr>
              <a:t> 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2165464" y="1471961"/>
                <a:ext cx="9710585" cy="5207620"/>
              </a:xfrm>
            </p:spPr>
            <p:txBody>
              <a:bodyPr>
                <a:normAutofit/>
              </a:bodyPr>
              <a:lstStyle/>
              <a:p>
                <a:r>
                  <a:rPr lang="it-IT" sz="1900" dirty="0" smtClean="0">
                    <a:solidFill>
                      <a:schemeClr val="tx1"/>
                    </a:solidFill>
                  </a:rPr>
                  <a:t>Una </a:t>
                </a:r>
                <a:r>
                  <a:rPr lang="it-IT" sz="1900" dirty="0" err="1">
                    <a:solidFill>
                      <a:schemeClr val="tx1"/>
                    </a:solidFill>
                  </a:rPr>
                  <a:t>cut</a:t>
                </a:r>
                <a:r>
                  <a:rPr lang="it-IT" sz="1900" dirty="0">
                    <a:solidFill>
                      <a:schemeClr val="tx1"/>
                    </a:solidFill>
                  </a:rPr>
                  <a:t>-community per un grafo G=(V,E) è un sottoinsieme </a:t>
                </a:r>
                <a:r>
                  <a:rPr lang="it-IT" sz="1900" i="1" dirty="0">
                    <a:solidFill>
                      <a:schemeClr val="tx1"/>
                    </a:solidFill>
                  </a:rPr>
                  <a:t>proprio</a:t>
                </a:r>
                <a:r>
                  <a:rPr lang="it-IT" sz="1900" dirty="0">
                    <a:solidFill>
                      <a:schemeClr val="tx1"/>
                    </a:solidFill>
                  </a:rPr>
                  <a:t> e </a:t>
                </a:r>
                <a:r>
                  <a:rPr lang="it-IT" sz="1900" i="1" dirty="0">
                    <a:solidFill>
                      <a:schemeClr val="tx1"/>
                    </a:solidFill>
                  </a:rPr>
                  <a:t>non vuoto</a:t>
                </a:r>
                <a:r>
                  <a:rPr lang="it-IT" sz="1900" dirty="0">
                    <a:solidFill>
                      <a:schemeClr val="tx1"/>
                    </a:solidFill>
                  </a:rPr>
                  <a:t> C dei nodi di G </a:t>
                </a:r>
                <a:r>
                  <a:rPr lang="it-IT" sz="1900" dirty="0" smtClean="0">
                    <a:solidFill>
                      <a:schemeClr val="tx1"/>
                    </a:solidFill>
                  </a:rPr>
                  <a:t>che </a:t>
                </a:r>
                <a:r>
                  <a:rPr lang="it-IT" sz="1900" dirty="0">
                    <a:solidFill>
                      <a:schemeClr val="tx1"/>
                    </a:solidFill>
                  </a:rPr>
                  <a:t>minimizza gli </a:t>
                </a:r>
                <a:r>
                  <a:rPr lang="it-IT" sz="1900" b="1" i="1" dirty="0">
                    <a:solidFill>
                      <a:schemeClr val="tx1"/>
                    </a:solidFill>
                  </a:rPr>
                  <a:t>archi del taglio</a:t>
                </a:r>
                <a:r>
                  <a:rPr lang="it-IT" sz="1900" dirty="0">
                    <a:solidFill>
                      <a:schemeClr val="tx1"/>
                    </a:solidFill>
                  </a:rPr>
                  <a:t>, </a:t>
                </a:r>
                <a:endParaRPr lang="it-IT" sz="1900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sz="1800" dirty="0">
                    <a:solidFill>
                      <a:schemeClr val="tx1"/>
                    </a:solidFill>
                  </a:rPr>
                  <a:t>ossia, gli archi che collegano nodi in C a nodi in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V-C</a:t>
                </a:r>
                <a:endParaRPr lang="it-IT" sz="1700" dirty="0">
                  <a:solidFill>
                    <a:schemeClr val="tx1"/>
                  </a:solidFill>
                </a:endParaRPr>
              </a:p>
              <a:p>
                <a:pPr lvl="3"/>
                <a:endParaRPr lang="it-IT" sz="15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Formalmente, </a:t>
                </a:r>
                <a:r>
                  <a:rPr lang="it-IT" dirty="0">
                    <a:solidFill>
                      <a:schemeClr val="tx1"/>
                    </a:solidFill>
                  </a:rPr>
                  <a:t>dato un grafo G = (V,E), </a:t>
                </a:r>
                <a:r>
                  <a:rPr lang="it-IT" b="1" dirty="0">
                    <a:solidFill>
                      <a:srgbClr val="FF0000"/>
                    </a:solidFill>
                  </a:rPr>
                  <a:t>C</a:t>
                </a:r>
                <a14:m>
                  <m:oMath xmlns:m="http://schemas.openxmlformats.org/officeDocument/2006/math">
                    <m:r>
                      <a:rPr lang="it-IT" b="1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b="1" i="1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⊂</m:t>
                    </m:r>
                  </m:oMath>
                </a14:m>
                <a:r>
                  <a:rPr lang="it-IT" b="1" dirty="0">
                    <a:solidFill>
                      <a:srgbClr val="FF0000"/>
                    </a:solidFill>
                  </a:rPr>
                  <a:t> V è una </a:t>
                </a:r>
                <a:r>
                  <a:rPr lang="it-IT" b="1" dirty="0" err="1">
                    <a:solidFill>
                      <a:srgbClr val="FF0000"/>
                    </a:solidFill>
                  </a:rPr>
                  <a:t>cut</a:t>
                </a:r>
                <a:r>
                  <a:rPr lang="it-IT" b="1" dirty="0">
                    <a:solidFill>
                      <a:srgbClr val="FF0000"/>
                    </a:solidFill>
                  </a:rPr>
                  <a:t>-community </a:t>
                </a:r>
                <a:r>
                  <a:rPr lang="it-IT" dirty="0">
                    <a:solidFill>
                      <a:schemeClr val="tx1"/>
                    </a:solidFill>
                  </a:rPr>
                  <a:t>se </a:t>
                </a:r>
                <a:r>
                  <a:rPr lang="it-IT" b="1" dirty="0">
                    <a:solidFill>
                      <a:srgbClr val="FF0000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b="1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</m:oMath>
                </a14:m>
                <a:r>
                  <a:rPr lang="it-IT" b="1" dirty="0">
                    <a:solidFill>
                      <a:srgbClr val="FF0000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e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</a:t>
                </a:r>
                <a:r>
                  <a:rPr lang="it-IT" b="1" dirty="0" smtClean="0">
                    <a:solidFill>
                      <a:srgbClr val="FF0000"/>
                    </a:solidFill>
                  </a:rPr>
                  <a:t>|{ </a:t>
                </a:r>
                <a:r>
                  <a:rPr lang="it-IT" b="1" dirty="0">
                    <a:solidFill>
                      <a:srgbClr val="FF0000"/>
                    </a:solidFill>
                  </a:rPr>
                  <a:t>(</a:t>
                </a:r>
                <a:r>
                  <a:rPr lang="it-IT" b="1" dirty="0" err="1">
                    <a:solidFill>
                      <a:srgbClr val="FF0000"/>
                    </a:solidFill>
                  </a:rPr>
                  <a:t>u,v</a:t>
                </a:r>
                <a:r>
                  <a:rPr lang="it-IT" b="1" dirty="0">
                    <a:solidFill>
                      <a:srgbClr val="FF0000"/>
                    </a:solidFill>
                  </a:rPr>
                  <a:t>): u</a:t>
                </a:r>
                <a:r>
                  <a:rPr lang="it-IT" b="1" dirty="0">
                    <a:solidFill>
                      <a:srgbClr val="FF0000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1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FF0000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it-IT" b="1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 </m:t>
                    </m:r>
                  </m:oMath>
                </a14:m>
                <a:r>
                  <a:rPr lang="it-IT" b="1" dirty="0">
                    <a:solidFill>
                      <a:srgbClr val="FF0000"/>
                    </a:solidFill>
                  </a:rPr>
                  <a:t>v</a:t>
                </a:r>
                <a:r>
                  <a:rPr lang="it-IT" b="1" dirty="0">
                    <a:solidFill>
                      <a:srgbClr val="FF0000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1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FF0000"/>
                    </a:solidFill>
                  </a:rPr>
                  <a:t> V-C }| =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1" i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</m:ctrlPr>
                          </m:limLowPr>
                          <m:e>
                            <m:r>
                              <a:rPr lang="en-US" b="1" i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𝐦𝐢𝐧</m:t>
                            </m:r>
                          </m:e>
                          <m:lim>
                            <m:sSup>
                              <m:sSupPr>
                                <m:ctrlPr>
                                  <a:rPr lang="it-IT" b="1" i="1">
                                    <a:solidFill>
                                      <a:srgbClr val="FF0000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it-IT" b="1" i="0">
                                    <a:solidFill>
                                      <a:srgbClr val="FF0000"/>
                                    </a:solidFill>
                                    <a:latin typeface="Cambria Math" charset="0"/>
                                  </a:rPr>
                                  <m:t>𝐂</m:t>
                                </m:r>
                              </m:e>
                              <m:sup>
                                <m:r>
                                  <a:rPr lang="it-IT" b="1" i="0">
                                    <a:solidFill>
                                      <a:srgbClr val="FF0000"/>
                                    </a:solidFill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it-IT" b="1" i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 </m:t>
                            </m:r>
                            <m:r>
                              <a:rPr lang="it-IT" b="1" i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⊂ </m:t>
                            </m:r>
                            <m:r>
                              <a:rPr lang="it-IT" b="1" i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𝐕</m:t>
                            </m:r>
                            <m:r>
                              <a:rPr lang="it-IT" b="1" i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: </m:t>
                            </m:r>
                            <m:sSup>
                              <m:sSupPr>
                                <m:ctrlPr>
                                  <a:rPr lang="it-IT" b="1" i="1">
                                    <a:solidFill>
                                      <a:srgbClr val="FF0000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it-IT" b="1">
                                    <a:solidFill>
                                      <a:srgbClr val="FF0000"/>
                                    </a:solidFill>
                                    <a:latin typeface="Cambria Math" charset="0"/>
                                  </a:rPr>
                                  <m:t>𝐂</m:t>
                                </m:r>
                              </m:e>
                              <m:sup>
                                <m:r>
                                  <a:rPr lang="it-IT" b="1">
                                    <a:solidFill>
                                      <a:srgbClr val="FF0000"/>
                                    </a:solidFill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it-IT" b="1" i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≠</m:t>
                            </m:r>
                            <m:r>
                              <m:rPr>
                                <m:nor/>
                              </m:rPr>
                              <a:rPr lang="it-IT" b="1" dirty="0">
                                <a:solidFill>
                                  <a:srgbClr val="FF0000"/>
                                </a:solidFill>
                              </a:rPr>
                              <m:t> </m:t>
                            </m:r>
                            <m:r>
                              <a:rPr lang="it-IT" b="1" i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∅ </m:t>
                            </m:r>
                          </m:lim>
                        </m:limLow>
                      </m:fName>
                      <m:e>
                        <m:r>
                          <a:rPr lang="it-IT" b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func>
                  </m:oMath>
                </a14:m>
                <a:r>
                  <a:rPr lang="it-IT" b="1" dirty="0">
                    <a:solidFill>
                      <a:srgbClr val="FF0000"/>
                    </a:solidFill>
                  </a:rPr>
                  <a:t>( |{ (</a:t>
                </a:r>
                <a:r>
                  <a:rPr lang="it-IT" b="1" dirty="0" err="1">
                    <a:solidFill>
                      <a:srgbClr val="FF0000"/>
                    </a:solidFill>
                  </a:rPr>
                  <a:t>u,v</a:t>
                </a:r>
                <a:r>
                  <a:rPr lang="it-IT" b="1" dirty="0">
                    <a:solidFill>
                      <a:srgbClr val="FF0000"/>
                    </a:solidFill>
                  </a:rPr>
                  <a:t>): u</a:t>
                </a:r>
                <a:r>
                  <a:rPr lang="it-IT" b="1" dirty="0">
                    <a:solidFill>
                      <a:srgbClr val="FF0000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1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FF0000"/>
                    </a:solidFill>
                  </a:rPr>
                  <a:t> </a:t>
                </a:r>
                <a:r>
                  <a:rPr lang="it-IT" b="1" dirty="0" smtClean="0">
                    <a:solidFill>
                      <a:srgbClr val="FF0000"/>
                    </a:solidFill>
                  </a:rPr>
                  <a:t>C’ </a:t>
                </a:r>
                <a14:m>
                  <m:oMath xmlns:m="http://schemas.openxmlformats.org/officeDocument/2006/math">
                    <m:r>
                      <a:rPr lang="it-IT" b="1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 </m:t>
                    </m:r>
                  </m:oMath>
                </a14:m>
                <a:r>
                  <a:rPr lang="it-IT" b="1" dirty="0">
                    <a:solidFill>
                      <a:srgbClr val="FF0000"/>
                    </a:solidFill>
                  </a:rPr>
                  <a:t>v</a:t>
                </a:r>
                <a:r>
                  <a:rPr lang="it-IT" b="1" dirty="0">
                    <a:solidFill>
                      <a:srgbClr val="FF0000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1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FF0000"/>
                    </a:solidFill>
                  </a:rPr>
                  <a:t> </a:t>
                </a:r>
                <a:r>
                  <a:rPr lang="it-IT" b="1" dirty="0" smtClean="0">
                    <a:solidFill>
                      <a:srgbClr val="FF0000"/>
                    </a:solidFill>
                  </a:rPr>
                  <a:t>V-C’ </a:t>
                </a:r>
                <a:r>
                  <a:rPr lang="it-IT" b="1" dirty="0">
                    <a:solidFill>
                      <a:srgbClr val="FF0000"/>
                    </a:solidFill>
                  </a:rPr>
                  <a:t>}| </a:t>
                </a:r>
                <a:r>
                  <a:rPr lang="it-IT" b="1" dirty="0" smtClean="0">
                    <a:solidFill>
                      <a:srgbClr val="FF0000"/>
                    </a:solidFill>
                  </a:rPr>
                  <a:t>)</a:t>
                </a:r>
              </a:p>
              <a:p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Dati </a:t>
                </a:r>
                <a:r>
                  <a:rPr lang="it-IT" dirty="0">
                    <a:solidFill>
                      <a:schemeClr val="tx1"/>
                    </a:solidFill>
                  </a:rPr>
                  <a:t>un grafo G=(V,E) e una coppia di nodi </a:t>
                </a:r>
                <a:r>
                  <a:rPr lang="it-IT" dirty="0" err="1">
                    <a:solidFill>
                      <a:schemeClr val="tx1"/>
                    </a:solidFill>
                  </a:rPr>
                  <a:t>s</a:t>
                </a:r>
                <a:r>
                  <a:rPr lang="it-IT" dirty="0">
                    <a:solidFill>
                      <a:schemeClr val="tx1"/>
                    </a:solidFill>
                  </a:rPr>
                  <a:t> e t, un </a:t>
                </a:r>
                <a:r>
                  <a:rPr lang="it-IT" i="1" dirty="0">
                    <a:solidFill>
                      <a:schemeClr val="tx1"/>
                    </a:solidFill>
                  </a:rPr>
                  <a:t>taglio minimo rispetto alla coppia (</a:t>
                </a:r>
                <a:r>
                  <a:rPr lang="it-IT" i="1" dirty="0" err="1">
                    <a:solidFill>
                      <a:schemeClr val="tx1"/>
                    </a:solidFill>
                  </a:rPr>
                  <a:t>s,t</a:t>
                </a:r>
                <a:r>
                  <a:rPr lang="it-IT" i="1" dirty="0">
                    <a:solidFill>
                      <a:schemeClr val="tx1"/>
                    </a:solidFill>
                  </a:rPr>
                  <a:t>) </a:t>
                </a:r>
                <a:r>
                  <a:rPr lang="it-IT" dirty="0">
                    <a:solidFill>
                      <a:schemeClr val="tx1"/>
                    </a:solidFill>
                  </a:rPr>
                  <a:t>è un sottoinsieme </a:t>
                </a:r>
                <a:r>
                  <a:rPr lang="it-IT" i="1" dirty="0">
                    <a:solidFill>
                      <a:schemeClr val="tx1"/>
                    </a:solidFill>
                  </a:rPr>
                  <a:t>proprio</a:t>
                </a:r>
                <a:r>
                  <a:rPr lang="it-IT" dirty="0">
                    <a:solidFill>
                      <a:schemeClr val="tx1"/>
                    </a:solidFill>
                  </a:rPr>
                  <a:t> e  </a:t>
                </a:r>
                <a:r>
                  <a:rPr lang="it-IT" i="1" dirty="0">
                    <a:solidFill>
                      <a:schemeClr val="tx1"/>
                    </a:solidFill>
                  </a:rPr>
                  <a:t>non vuoto</a:t>
                </a:r>
                <a:r>
                  <a:rPr lang="it-IT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⊂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V dei nodi di G che contiene </a:t>
                </a:r>
                <a:r>
                  <a:rPr lang="it-IT" dirty="0" err="1">
                    <a:solidFill>
                      <a:schemeClr val="tx1"/>
                    </a:solidFill>
                  </a:rPr>
                  <a:t>s</a:t>
                </a:r>
                <a:r>
                  <a:rPr lang="it-IT" dirty="0">
                    <a:solidFill>
                      <a:schemeClr val="tx1"/>
                    </a:solidFill>
                  </a:rPr>
                  <a:t> e non contiene t, e che minimizza gli archi del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taglio</a:t>
                </a:r>
              </a:p>
              <a:p>
                <a:pPr lvl="8"/>
                <a:endParaRPr lang="it-IT" dirty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Calcolare il taglio minimo rispetto ad una data coppia di nodi è facile</a:t>
                </a:r>
              </a:p>
              <a:p>
                <a:pPr lvl="1"/>
                <a:r>
                  <a:rPr lang="it-IT" sz="1800" dirty="0">
                    <a:solidFill>
                      <a:schemeClr val="tx1"/>
                    </a:solidFill>
                  </a:rPr>
                  <a:t>ad esempio, si può utilizzare l’algoritmo di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Ford-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Fulkerson</a:t>
                </a:r>
                <a:endParaRPr lang="it-IT" sz="1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165464" y="1471961"/>
                <a:ext cx="9710585" cy="5207620"/>
              </a:xfrm>
              <a:blipFill rotWithShape="0">
                <a:blip r:embed="rId2"/>
                <a:stretch>
                  <a:fillRect l="-502" t="-58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352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27020" y="398385"/>
            <a:ext cx="8911687" cy="925975"/>
          </a:xfrm>
        </p:spPr>
        <p:txBody>
          <a:bodyPr/>
          <a:lstStyle/>
          <a:p>
            <a:r>
              <a:rPr lang="it-IT" dirty="0" err="1" smtClean="0">
                <a:solidFill>
                  <a:schemeClr val="tx1"/>
                </a:solidFill>
              </a:rPr>
              <a:t>Cut-communities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74907" y="1324360"/>
                <a:ext cx="9488548" cy="5109894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L’algoritmo di Ford-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Fulkerson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calcola il taglio minimo che separa due dati nodi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ossia: dati due nodi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e t, l’algoritmo calcola un sottoinsieme C di nodi tale che: 		 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C, t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V – C  e 															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                       																	   	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|{ (</a:t>
                </a:r>
                <a:r>
                  <a:rPr lang="it-IT" dirty="0" err="1">
                    <a:solidFill>
                      <a:schemeClr val="tx1"/>
                    </a:solidFill>
                  </a:rPr>
                  <a:t>u,v</a:t>
                </a:r>
                <a:r>
                  <a:rPr lang="it-IT" dirty="0">
                    <a:solidFill>
                      <a:schemeClr val="tx1"/>
                    </a:solidFill>
                  </a:rPr>
                  <a:t>): u</a:t>
                </a:r>
                <a:r>
                  <a:rPr lang="it-IT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it-IT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 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v</a:t>
                </a:r>
                <a:r>
                  <a:rPr lang="it-IT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V-C }| =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min</m:t>
                            </m:r>
                          </m:e>
                          <m:lim>
                            <m:sSup>
                              <m:sSupPr>
                                <m:ctrlPr>
                                  <a:rPr lang="it-IT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it-IT" b="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C</m:t>
                                </m:r>
                              </m:e>
                              <m:sup>
                                <m:r>
                                  <a:rPr lang="it-IT" b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it-IT" b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</m:t>
                            </m:r>
                            <m:r>
                              <a:rPr lang="it-IT" b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⊂ </m:t>
                            </m:r>
                            <m:r>
                              <m:rPr>
                                <m:sty m:val="p"/>
                              </m:rPr>
                              <a:rPr lang="it-IT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V</m:t>
                            </m:r>
                            <m:r>
                              <a:rPr lang="it-IT" b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:</m:t>
                            </m:r>
                            <m:r>
                              <m:rPr>
                                <m:sty m:val="p"/>
                              </m:rPr>
                              <a:rPr lang="it-IT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s</m:t>
                            </m:r>
                            <m:r>
                              <a:rPr lang="it-IT" b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∈</m:t>
                            </m:r>
                            <m:sSup>
                              <m:sSupPr>
                                <m:ctrlPr>
                                  <a:rPr lang="it-IT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it-IT" b="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C</m:t>
                                </m:r>
                              </m:e>
                              <m:sup>
                                <m:r>
                                  <a:rPr lang="it-IT" b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it-IT" b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∧ </m:t>
                            </m:r>
                            <m:r>
                              <m:rPr>
                                <m:sty m:val="p"/>
                              </m:rPr>
                              <a:rPr lang="it-IT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t</m:t>
                            </m:r>
                            <m:r>
                              <a:rPr lang="it-IT" b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∈</m:t>
                            </m:r>
                            <m:r>
                              <m:rPr>
                                <m:sty m:val="p"/>
                              </m:rPr>
                              <a:rPr lang="it-IT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V</m:t>
                            </m:r>
                            <m:r>
                              <a:rPr lang="it-IT" b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r>
                              <m:rPr>
                                <m:sty m:val="p"/>
                              </m:rPr>
                              <a:rPr lang="it-IT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C</m:t>
                            </m:r>
                            <m:r>
                              <a:rPr lang="it-IT" b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′ </m:t>
                            </m:r>
                          </m:lim>
                        </m:limLow>
                      </m:fName>
                      <m:e>
                        <m:r>
                          <a:rPr lang="it-IT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func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( |{ (</a:t>
                </a:r>
                <a:r>
                  <a:rPr lang="it-IT" dirty="0" err="1">
                    <a:solidFill>
                      <a:schemeClr val="tx1"/>
                    </a:solidFill>
                  </a:rPr>
                  <a:t>u,v</a:t>
                </a:r>
                <a:r>
                  <a:rPr lang="it-IT" dirty="0">
                    <a:solidFill>
                      <a:schemeClr val="tx1"/>
                    </a:solidFill>
                  </a:rPr>
                  <a:t>): u</a:t>
                </a:r>
                <a:r>
                  <a:rPr lang="it-IT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C’ </a:t>
                </a:r>
                <a14:m>
                  <m:oMath xmlns:m="http://schemas.openxmlformats.org/officeDocument/2006/math">
                    <m:r>
                      <a:rPr lang="it-IT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 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v</a:t>
                </a:r>
                <a:r>
                  <a:rPr lang="it-IT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V-C’ </a:t>
                </a:r>
                <a:r>
                  <a:rPr lang="it-IT" dirty="0">
                    <a:solidFill>
                      <a:schemeClr val="tx1"/>
                    </a:solidFill>
                  </a:rPr>
                  <a:t>}|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pPr lvl="5"/>
                <a:endParaRPr lang="it-IT" dirty="0">
                  <a:solidFill>
                    <a:srgbClr val="00B050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Quindi, per calcolare una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cut</a:t>
                </a:r>
                <a:r>
                  <a:rPr lang="it-IT" dirty="0">
                    <a:solidFill>
                      <a:schemeClr val="tx1"/>
                    </a:solidFill>
                  </a:rPr>
                  <a:t>-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community di un grafo possiamo procedere così: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per ogni coppia di nodi distinti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s,t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V: calcola l’insieme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</a:t>
                </a:r>
                <a:r>
                  <a:rPr lang="it-IT" baseline="-25000" dirty="0" err="1" smtClean="0">
                    <a:solidFill>
                      <a:schemeClr val="tx1"/>
                    </a:solidFill>
                  </a:rPr>
                  <a:t>s,t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tale che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>
                    <a:solidFill>
                      <a:schemeClr val="tx1"/>
                    </a:solidFill>
                  </a:rPr>
                  <a:t>C</a:t>
                </a:r>
                <a:r>
                  <a:rPr lang="it-IT" baseline="-25000" dirty="0">
                    <a:solidFill>
                      <a:schemeClr val="tx1"/>
                    </a:solidFill>
                  </a:rPr>
                  <a:t>s,t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, t </a:t>
                </a:r>
                <a14:m>
                  <m:oMath xmlns:m="http://schemas.openxmlformats.org/officeDocument/2006/math">
                    <m: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V - </a:t>
                </a:r>
                <a:r>
                  <a:rPr lang="it-IT" dirty="0" err="1">
                    <a:solidFill>
                      <a:schemeClr val="tx1"/>
                    </a:solidFill>
                  </a:rPr>
                  <a:t>C</a:t>
                </a:r>
                <a:r>
                  <a:rPr lang="it-IT" baseline="-25000" dirty="0" err="1">
                    <a:solidFill>
                      <a:schemeClr val="tx1"/>
                    </a:solidFill>
                  </a:rPr>
                  <a:t>s,t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e che minimizza il taglio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la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cut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-community cercata è il sottoinsieme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</a:t>
                </a:r>
                <a:r>
                  <a:rPr lang="it-IT" baseline="-25000" dirty="0" err="1" smtClean="0">
                    <a:solidFill>
                      <a:schemeClr val="tx1"/>
                    </a:solidFill>
                  </a:rPr>
                  <a:t>x,y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tale che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|{ </a:t>
                </a:r>
                <a:r>
                  <a:rPr lang="it-IT" dirty="0">
                    <a:solidFill>
                      <a:schemeClr val="tx1"/>
                    </a:solidFill>
                  </a:rPr>
                  <a:t>(</a:t>
                </a:r>
                <a:r>
                  <a:rPr lang="it-IT" dirty="0" err="1">
                    <a:solidFill>
                      <a:schemeClr val="tx1"/>
                    </a:solidFill>
                  </a:rPr>
                  <a:t>u,v</a:t>
                </a:r>
                <a:r>
                  <a:rPr lang="it-IT" dirty="0">
                    <a:solidFill>
                      <a:schemeClr val="tx1"/>
                    </a:solidFill>
                  </a:rPr>
                  <a:t>): u</a:t>
                </a:r>
                <a:r>
                  <a:rPr lang="it-IT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C</a:t>
                </a:r>
                <a:r>
                  <a:rPr lang="it-IT" baseline="-25000" dirty="0">
                    <a:solidFill>
                      <a:schemeClr val="tx1"/>
                    </a:solidFill>
                  </a:rPr>
                  <a:t>x,y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 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v</a:t>
                </a:r>
                <a:r>
                  <a:rPr lang="it-IT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V-</a:t>
                </a:r>
                <a:r>
                  <a:rPr lang="it-IT" dirty="0">
                    <a:solidFill>
                      <a:schemeClr val="tx1"/>
                    </a:solidFill>
                  </a:rPr>
                  <a:t> C</a:t>
                </a:r>
                <a:r>
                  <a:rPr lang="it-IT" baseline="-25000" dirty="0">
                    <a:solidFill>
                      <a:schemeClr val="tx1"/>
                    </a:solidFill>
                  </a:rPr>
                  <a:t>x,y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>
                    <a:solidFill>
                      <a:schemeClr val="tx1"/>
                    </a:solidFill>
                  </a:rPr>
                  <a:t>}| =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min</m:t>
                            </m:r>
                          </m:e>
                          <m:lim>
                            <m:r>
                              <m:rPr>
                                <m:sty m:val="p"/>
                              </m:rPr>
                              <a:rPr lang="it-IT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s</m:t>
                            </m:r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, </m:t>
                            </m:r>
                            <m:r>
                              <m:rPr>
                                <m:sty m:val="p"/>
                              </m:rPr>
                              <a:rPr lang="it-IT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t</m:t>
                            </m:r>
                            <m:r>
                              <a:rPr lang="it-IT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∈</m:t>
                            </m:r>
                            <m:r>
                              <a:rPr lang="it-IT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it-IT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V</m:t>
                            </m:r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: </m:t>
                            </m:r>
                            <m:r>
                              <m:rPr>
                                <m:sty m:val="p"/>
                              </m:rPr>
                              <a:rPr lang="it-IT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s</m:t>
                            </m:r>
                            <m:r>
                              <a:rPr lang="it-IT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≠</m:t>
                            </m:r>
                            <m:r>
                              <m:rPr>
                                <m:sty m:val="p"/>
                              </m:rPr>
                              <a:rPr lang="it-IT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t</m:t>
                            </m:r>
                            <m:r>
                              <a:rPr lang="it-IT" i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r>
                          <a:rPr lang="it-IT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func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( |{ (</a:t>
                </a:r>
                <a:r>
                  <a:rPr lang="it-IT" dirty="0" err="1">
                    <a:solidFill>
                      <a:schemeClr val="tx1"/>
                    </a:solidFill>
                  </a:rPr>
                  <a:t>u,v</a:t>
                </a:r>
                <a:r>
                  <a:rPr lang="it-IT" dirty="0">
                    <a:solidFill>
                      <a:schemeClr val="tx1"/>
                    </a:solidFill>
                  </a:rPr>
                  <a:t>): u</a:t>
                </a:r>
                <a:r>
                  <a:rPr lang="it-IT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C</a:t>
                </a:r>
                <a:r>
                  <a:rPr lang="it-IT" baseline="-25000" dirty="0">
                    <a:solidFill>
                      <a:schemeClr val="tx1"/>
                    </a:solidFill>
                  </a:rPr>
                  <a:t>s,t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 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v</a:t>
                </a:r>
                <a:r>
                  <a:rPr lang="it-IT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V-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</a:t>
                </a:r>
                <a:r>
                  <a:rPr lang="it-IT" baseline="-25000" dirty="0" err="1" smtClean="0">
                    <a:solidFill>
                      <a:schemeClr val="tx1"/>
                    </a:solidFill>
                  </a:rPr>
                  <a:t>s,t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>
                    <a:solidFill>
                      <a:schemeClr val="tx1"/>
                    </a:solidFill>
                  </a:rPr>
                  <a:t>}| )</a:t>
                </a:r>
                <a:endParaRPr lang="it-IT" dirty="0">
                  <a:solidFill>
                    <a:srgbClr val="00B050"/>
                  </a:solidFill>
                </a:endParaRPr>
              </a:p>
              <a:p>
                <a:pPr lvl="4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 Ma tutti questi algoritmi non permettono di “controllare” i due insiemi che costituiscono il taglio. Cioè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…</a:t>
                </a:r>
                <a:endParaRPr lang="it-IT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74907" y="1324360"/>
                <a:ext cx="9488548" cy="5109894"/>
              </a:xfrm>
              <a:blipFill rotWithShape="0">
                <a:blip r:embed="rId2"/>
                <a:stretch>
                  <a:fillRect l="-450" t="-59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7335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27020" y="398385"/>
            <a:ext cx="8911687" cy="925975"/>
          </a:xfrm>
        </p:spPr>
        <p:txBody>
          <a:bodyPr/>
          <a:lstStyle/>
          <a:p>
            <a:r>
              <a:rPr lang="it-IT" dirty="0" err="1" smtClean="0">
                <a:solidFill>
                  <a:schemeClr val="tx1"/>
                </a:solidFill>
              </a:rPr>
              <a:t>Cut-communities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74906" y="1324360"/>
            <a:ext cx="9598929" cy="5109894"/>
          </a:xfrm>
        </p:spPr>
        <p:txBody>
          <a:bodyPr>
            <a:normAutofit/>
          </a:bodyPr>
          <a:lstStyle/>
          <a:p>
            <a:r>
              <a:rPr lang="it-IT" b="1" dirty="0" smtClean="0">
                <a:solidFill>
                  <a:schemeClr val="tx1"/>
                </a:solidFill>
              </a:rPr>
              <a:t>Esempio</a:t>
            </a:r>
            <a:r>
              <a:rPr lang="it-IT" dirty="0" smtClean="0">
                <a:solidFill>
                  <a:schemeClr val="tx1"/>
                </a:solidFill>
              </a:rPr>
              <a:t>: Il grafo G è l’unione di due </a:t>
            </a:r>
            <a:r>
              <a:rPr lang="it-IT" dirty="0" err="1" smtClean="0">
                <a:solidFill>
                  <a:schemeClr val="tx1"/>
                </a:solidFill>
              </a:rPr>
              <a:t>clique</a:t>
            </a:r>
            <a:endParaRPr lang="it-IT" dirty="0" smtClean="0">
              <a:solidFill>
                <a:schemeClr val="tx1"/>
              </a:solidFill>
            </a:endParaRPr>
          </a:p>
          <a:p>
            <a:pPr lvl="1"/>
            <a:r>
              <a:rPr lang="it-IT" sz="1800" dirty="0" smtClean="0">
                <a:solidFill>
                  <a:schemeClr val="tx1"/>
                </a:solidFill>
              </a:rPr>
              <a:t>A sui nodi u</a:t>
            </a:r>
            <a:r>
              <a:rPr lang="it-IT" sz="1800" baseline="-25000" dirty="0" smtClean="0">
                <a:solidFill>
                  <a:schemeClr val="tx1"/>
                </a:solidFill>
              </a:rPr>
              <a:t>0</a:t>
            </a:r>
            <a:r>
              <a:rPr lang="it-IT" sz="1800" dirty="0" smtClean="0">
                <a:solidFill>
                  <a:schemeClr val="tx1"/>
                </a:solidFill>
              </a:rPr>
              <a:t>, u</a:t>
            </a:r>
            <a:r>
              <a:rPr lang="it-IT" sz="1800" baseline="-25000" dirty="0" smtClean="0">
                <a:solidFill>
                  <a:schemeClr val="tx1"/>
                </a:solidFill>
              </a:rPr>
              <a:t>1</a:t>
            </a:r>
            <a:r>
              <a:rPr lang="it-IT" sz="1800" dirty="0" smtClean="0">
                <a:solidFill>
                  <a:schemeClr val="tx1"/>
                </a:solidFill>
              </a:rPr>
              <a:t>, u</a:t>
            </a:r>
            <a:r>
              <a:rPr lang="it-IT" sz="1800" baseline="-25000" dirty="0" smtClean="0">
                <a:solidFill>
                  <a:schemeClr val="tx1"/>
                </a:solidFill>
              </a:rPr>
              <a:t>2</a:t>
            </a:r>
            <a:r>
              <a:rPr lang="it-IT" sz="1800" dirty="0" smtClean="0">
                <a:solidFill>
                  <a:schemeClr val="tx1"/>
                </a:solidFill>
              </a:rPr>
              <a:t>, u</a:t>
            </a:r>
            <a:r>
              <a:rPr lang="it-IT" sz="1800" baseline="-25000" dirty="0" smtClean="0">
                <a:solidFill>
                  <a:schemeClr val="tx1"/>
                </a:solidFill>
              </a:rPr>
              <a:t>3</a:t>
            </a:r>
            <a:r>
              <a:rPr lang="it-IT" sz="1800" dirty="0" smtClean="0">
                <a:solidFill>
                  <a:schemeClr val="tx1"/>
                </a:solidFill>
              </a:rPr>
              <a:t>, u</a:t>
            </a:r>
            <a:r>
              <a:rPr lang="it-IT" sz="1800" baseline="-25000" dirty="0" smtClean="0">
                <a:solidFill>
                  <a:schemeClr val="tx1"/>
                </a:solidFill>
              </a:rPr>
              <a:t>4</a:t>
            </a:r>
            <a:r>
              <a:rPr lang="it-IT" sz="1800" dirty="0" smtClean="0">
                <a:solidFill>
                  <a:schemeClr val="tx1"/>
                </a:solidFill>
              </a:rPr>
              <a:t> (in rosso in figura)</a:t>
            </a:r>
          </a:p>
          <a:p>
            <a:pPr lvl="1"/>
            <a:r>
              <a:rPr lang="it-IT" sz="1800" dirty="0" smtClean="0">
                <a:solidFill>
                  <a:schemeClr val="tx1"/>
                </a:solidFill>
              </a:rPr>
              <a:t>B </a:t>
            </a:r>
            <a:r>
              <a:rPr lang="it-IT" sz="1800" dirty="0">
                <a:solidFill>
                  <a:schemeClr val="tx1"/>
                </a:solidFill>
              </a:rPr>
              <a:t>sui nodi </a:t>
            </a:r>
            <a:r>
              <a:rPr lang="it-IT" sz="1800" dirty="0" smtClean="0">
                <a:solidFill>
                  <a:schemeClr val="tx1"/>
                </a:solidFill>
              </a:rPr>
              <a:t>v</a:t>
            </a:r>
            <a:r>
              <a:rPr lang="it-IT" sz="1800" baseline="-25000" dirty="0" smtClean="0">
                <a:solidFill>
                  <a:schemeClr val="tx1"/>
                </a:solidFill>
              </a:rPr>
              <a:t>0</a:t>
            </a:r>
            <a:r>
              <a:rPr lang="it-IT" sz="1800" dirty="0">
                <a:solidFill>
                  <a:schemeClr val="tx1"/>
                </a:solidFill>
              </a:rPr>
              <a:t>, </a:t>
            </a:r>
            <a:r>
              <a:rPr lang="it-IT" sz="1800" dirty="0" smtClean="0">
                <a:solidFill>
                  <a:schemeClr val="tx1"/>
                </a:solidFill>
              </a:rPr>
              <a:t>v</a:t>
            </a:r>
            <a:r>
              <a:rPr lang="it-IT" sz="1800" baseline="-25000" dirty="0" smtClean="0">
                <a:solidFill>
                  <a:schemeClr val="tx1"/>
                </a:solidFill>
              </a:rPr>
              <a:t>1</a:t>
            </a:r>
            <a:r>
              <a:rPr lang="it-IT" sz="1800" dirty="0">
                <a:solidFill>
                  <a:schemeClr val="tx1"/>
                </a:solidFill>
              </a:rPr>
              <a:t>, </a:t>
            </a:r>
            <a:r>
              <a:rPr lang="it-IT" sz="1800" dirty="0" smtClean="0">
                <a:solidFill>
                  <a:schemeClr val="tx1"/>
                </a:solidFill>
              </a:rPr>
              <a:t>v</a:t>
            </a:r>
            <a:r>
              <a:rPr lang="it-IT" sz="1800" baseline="-25000" dirty="0" smtClean="0">
                <a:solidFill>
                  <a:schemeClr val="tx1"/>
                </a:solidFill>
              </a:rPr>
              <a:t>2</a:t>
            </a:r>
            <a:r>
              <a:rPr lang="it-IT" sz="1800" dirty="0">
                <a:solidFill>
                  <a:schemeClr val="tx1"/>
                </a:solidFill>
              </a:rPr>
              <a:t>, </a:t>
            </a:r>
            <a:r>
              <a:rPr lang="it-IT" sz="1800" dirty="0" smtClean="0">
                <a:solidFill>
                  <a:schemeClr val="tx1"/>
                </a:solidFill>
              </a:rPr>
              <a:t>v</a:t>
            </a:r>
            <a:r>
              <a:rPr lang="it-IT" sz="1800" baseline="-25000" dirty="0" smtClean="0">
                <a:solidFill>
                  <a:schemeClr val="tx1"/>
                </a:solidFill>
              </a:rPr>
              <a:t>3</a:t>
            </a:r>
            <a:r>
              <a:rPr lang="it-IT" sz="1800" dirty="0">
                <a:solidFill>
                  <a:schemeClr val="tx1"/>
                </a:solidFill>
              </a:rPr>
              <a:t>, </a:t>
            </a:r>
            <a:r>
              <a:rPr lang="it-IT" sz="1800" dirty="0" smtClean="0">
                <a:solidFill>
                  <a:schemeClr val="tx1"/>
                </a:solidFill>
              </a:rPr>
              <a:t>v</a:t>
            </a:r>
            <a:r>
              <a:rPr lang="it-IT" sz="1800" baseline="-25000" dirty="0" smtClean="0">
                <a:solidFill>
                  <a:schemeClr val="tx1"/>
                </a:solidFill>
              </a:rPr>
              <a:t>4</a:t>
            </a:r>
            <a:r>
              <a:rPr lang="it-IT" sz="1800" dirty="0" smtClean="0">
                <a:solidFill>
                  <a:schemeClr val="tx1"/>
                </a:solidFill>
              </a:rPr>
              <a:t> </a:t>
            </a:r>
            <a:r>
              <a:rPr lang="it-IT" sz="1800" dirty="0">
                <a:solidFill>
                  <a:schemeClr val="tx1"/>
                </a:solidFill>
              </a:rPr>
              <a:t>(in rosso in figura)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ed è completato dagli archi che collegano A e B 							   (verdi in figura): il nodo </a:t>
            </a:r>
            <a:r>
              <a:rPr lang="it-IT" dirty="0" err="1" smtClean="0">
                <a:solidFill>
                  <a:schemeClr val="tx1"/>
                </a:solidFill>
              </a:rPr>
              <a:t>u</a:t>
            </a:r>
            <a:r>
              <a:rPr lang="it-IT" baseline="-25000" dirty="0" err="1" smtClean="0">
                <a:solidFill>
                  <a:schemeClr val="tx1"/>
                </a:solidFill>
              </a:rPr>
              <a:t>i</a:t>
            </a:r>
            <a:r>
              <a:rPr lang="it-IT" dirty="0" smtClean="0">
                <a:solidFill>
                  <a:schemeClr val="tx1"/>
                </a:solidFill>
              </a:rPr>
              <a:t> è adiacente a v</a:t>
            </a:r>
            <a:r>
              <a:rPr lang="it-IT" baseline="-25000" dirty="0" smtClean="0">
                <a:solidFill>
                  <a:schemeClr val="tx1"/>
                </a:solidFill>
              </a:rPr>
              <a:t>i-1</a:t>
            </a:r>
            <a:r>
              <a:rPr lang="it-IT" dirty="0" smtClean="0">
                <a:solidFill>
                  <a:schemeClr val="tx1"/>
                </a:solidFill>
              </a:rPr>
              <a:t>, v</a:t>
            </a:r>
            <a:r>
              <a:rPr lang="it-IT" baseline="-25000" dirty="0" smtClean="0">
                <a:solidFill>
                  <a:schemeClr val="tx1"/>
                </a:solidFill>
              </a:rPr>
              <a:t>i</a:t>
            </a:r>
            <a:r>
              <a:rPr lang="it-IT" dirty="0" smtClean="0">
                <a:solidFill>
                  <a:schemeClr val="tx1"/>
                </a:solidFill>
              </a:rPr>
              <a:t> e v</a:t>
            </a:r>
            <a:r>
              <a:rPr lang="it-IT" baseline="-25000" dirty="0" smtClean="0">
                <a:solidFill>
                  <a:schemeClr val="tx1"/>
                </a:solidFill>
              </a:rPr>
              <a:t>i+1</a:t>
            </a:r>
            <a:r>
              <a:rPr lang="it-IT" dirty="0" smtClean="0">
                <a:solidFill>
                  <a:schemeClr val="tx1"/>
                </a:solidFill>
              </a:rPr>
              <a:t> 									(somme e differenze modulo 5)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ad esempio, u</a:t>
            </a:r>
            <a:r>
              <a:rPr lang="it-IT" baseline="-25000" dirty="0" smtClean="0">
                <a:solidFill>
                  <a:schemeClr val="tx1"/>
                </a:solidFill>
              </a:rPr>
              <a:t>0</a:t>
            </a:r>
            <a:r>
              <a:rPr lang="it-IT" dirty="0" smtClean="0">
                <a:solidFill>
                  <a:schemeClr val="tx1"/>
                </a:solidFill>
              </a:rPr>
              <a:t> è adiacente a v</a:t>
            </a:r>
            <a:r>
              <a:rPr lang="it-IT" baseline="-25000" dirty="0" smtClean="0">
                <a:solidFill>
                  <a:schemeClr val="tx1"/>
                </a:solidFill>
              </a:rPr>
              <a:t>4</a:t>
            </a:r>
            <a:r>
              <a:rPr lang="it-IT" dirty="0" smtClean="0">
                <a:solidFill>
                  <a:schemeClr val="tx1"/>
                </a:solidFill>
              </a:rPr>
              <a:t>, v</a:t>
            </a:r>
            <a:r>
              <a:rPr lang="it-IT" baseline="-25000" dirty="0" smtClean="0">
                <a:solidFill>
                  <a:schemeClr val="tx1"/>
                </a:solidFill>
              </a:rPr>
              <a:t>0</a:t>
            </a:r>
            <a:r>
              <a:rPr lang="it-IT" dirty="0" smtClean="0">
                <a:solidFill>
                  <a:schemeClr val="tx1"/>
                </a:solidFill>
              </a:rPr>
              <a:t> e v</a:t>
            </a:r>
            <a:r>
              <a:rPr lang="it-IT" baseline="-25000" dirty="0" smtClean="0">
                <a:solidFill>
                  <a:schemeClr val="tx1"/>
                </a:solidFill>
              </a:rPr>
              <a:t>1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Ogni nodo nel grafo ha grado 7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8" t="11419" r="61770" b="31109"/>
          <a:stretch/>
        </p:blipFill>
        <p:spPr>
          <a:xfrm>
            <a:off x="8198964" y="1661533"/>
            <a:ext cx="3374871" cy="462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562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27020" y="398385"/>
            <a:ext cx="8911687" cy="925975"/>
          </a:xfrm>
        </p:spPr>
        <p:txBody>
          <a:bodyPr/>
          <a:lstStyle/>
          <a:p>
            <a:r>
              <a:rPr lang="it-IT" dirty="0" err="1" smtClean="0">
                <a:solidFill>
                  <a:schemeClr val="tx1"/>
                </a:solidFill>
              </a:rPr>
              <a:t>Cut-communities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74906" y="1324360"/>
            <a:ext cx="9598929" cy="5109894"/>
          </a:xfrm>
        </p:spPr>
        <p:txBody>
          <a:bodyPr>
            <a:normAutofit/>
          </a:bodyPr>
          <a:lstStyle/>
          <a:p>
            <a:r>
              <a:rPr lang="it-IT" b="1" dirty="0" smtClean="0">
                <a:solidFill>
                  <a:schemeClr val="tx1"/>
                </a:solidFill>
              </a:rPr>
              <a:t>Esempio</a:t>
            </a:r>
            <a:r>
              <a:rPr lang="it-IT" dirty="0" smtClean="0">
                <a:solidFill>
                  <a:schemeClr val="tx1"/>
                </a:solidFill>
              </a:rPr>
              <a:t>: Il grafo G è l’unione di due </a:t>
            </a:r>
            <a:r>
              <a:rPr lang="it-IT" dirty="0" err="1" smtClean="0">
                <a:solidFill>
                  <a:schemeClr val="tx1"/>
                </a:solidFill>
              </a:rPr>
              <a:t>clique</a:t>
            </a:r>
            <a:endParaRPr lang="it-IT" dirty="0" smtClean="0">
              <a:solidFill>
                <a:schemeClr val="tx1"/>
              </a:solidFill>
            </a:endParaRPr>
          </a:p>
          <a:p>
            <a:pPr lvl="1"/>
            <a:r>
              <a:rPr lang="it-IT" sz="1800" dirty="0" smtClean="0">
                <a:solidFill>
                  <a:schemeClr val="tx1"/>
                </a:solidFill>
              </a:rPr>
              <a:t>A sui nodi u</a:t>
            </a:r>
            <a:r>
              <a:rPr lang="it-IT" sz="1800" baseline="-25000" dirty="0" smtClean="0">
                <a:solidFill>
                  <a:schemeClr val="tx1"/>
                </a:solidFill>
              </a:rPr>
              <a:t>0</a:t>
            </a:r>
            <a:r>
              <a:rPr lang="it-IT" sz="1800" dirty="0" smtClean="0">
                <a:solidFill>
                  <a:schemeClr val="tx1"/>
                </a:solidFill>
              </a:rPr>
              <a:t>, u</a:t>
            </a:r>
            <a:r>
              <a:rPr lang="it-IT" sz="1800" baseline="-25000" dirty="0" smtClean="0">
                <a:solidFill>
                  <a:schemeClr val="tx1"/>
                </a:solidFill>
              </a:rPr>
              <a:t>1</a:t>
            </a:r>
            <a:r>
              <a:rPr lang="it-IT" sz="1800" dirty="0" smtClean="0">
                <a:solidFill>
                  <a:schemeClr val="tx1"/>
                </a:solidFill>
              </a:rPr>
              <a:t>, u</a:t>
            </a:r>
            <a:r>
              <a:rPr lang="it-IT" sz="1800" baseline="-25000" dirty="0" smtClean="0">
                <a:solidFill>
                  <a:schemeClr val="tx1"/>
                </a:solidFill>
              </a:rPr>
              <a:t>2</a:t>
            </a:r>
            <a:r>
              <a:rPr lang="it-IT" sz="1800" dirty="0" smtClean="0">
                <a:solidFill>
                  <a:schemeClr val="tx1"/>
                </a:solidFill>
              </a:rPr>
              <a:t>, u</a:t>
            </a:r>
            <a:r>
              <a:rPr lang="it-IT" sz="1800" baseline="-25000" dirty="0" smtClean="0">
                <a:solidFill>
                  <a:schemeClr val="tx1"/>
                </a:solidFill>
              </a:rPr>
              <a:t>3</a:t>
            </a:r>
            <a:r>
              <a:rPr lang="it-IT" sz="1800" dirty="0" smtClean="0">
                <a:solidFill>
                  <a:schemeClr val="tx1"/>
                </a:solidFill>
              </a:rPr>
              <a:t>, u</a:t>
            </a:r>
            <a:r>
              <a:rPr lang="it-IT" sz="1800" baseline="-25000" dirty="0" smtClean="0">
                <a:solidFill>
                  <a:schemeClr val="tx1"/>
                </a:solidFill>
              </a:rPr>
              <a:t>4</a:t>
            </a:r>
            <a:r>
              <a:rPr lang="it-IT" sz="1800" dirty="0" smtClean="0">
                <a:solidFill>
                  <a:schemeClr val="tx1"/>
                </a:solidFill>
              </a:rPr>
              <a:t> (in rosso in figura)</a:t>
            </a:r>
          </a:p>
          <a:p>
            <a:pPr lvl="1"/>
            <a:r>
              <a:rPr lang="it-IT" sz="1800" dirty="0" smtClean="0">
                <a:solidFill>
                  <a:schemeClr val="tx1"/>
                </a:solidFill>
              </a:rPr>
              <a:t>B </a:t>
            </a:r>
            <a:r>
              <a:rPr lang="it-IT" sz="1800" dirty="0">
                <a:solidFill>
                  <a:schemeClr val="tx1"/>
                </a:solidFill>
              </a:rPr>
              <a:t>sui nodi </a:t>
            </a:r>
            <a:r>
              <a:rPr lang="it-IT" sz="1800" dirty="0" smtClean="0">
                <a:solidFill>
                  <a:schemeClr val="tx1"/>
                </a:solidFill>
              </a:rPr>
              <a:t>v</a:t>
            </a:r>
            <a:r>
              <a:rPr lang="it-IT" sz="1800" baseline="-25000" dirty="0" smtClean="0">
                <a:solidFill>
                  <a:schemeClr val="tx1"/>
                </a:solidFill>
              </a:rPr>
              <a:t>0</a:t>
            </a:r>
            <a:r>
              <a:rPr lang="it-IT" sz="1800" dirty="0">
                <a:solidFill>
                  <a:schemeClr val="tx1"/>
                </a:solidFill>
              </a:rPr>
              <a:t>, </a:t>
            </a:r>
            <a:r>
              <a:rPr lang="it-IT" sz="1800" dirty="0" smtClean="0">
                <a:solidFill>
                  <a:schemeClr val="tx1"/>
                </a:solidFill>
              </a:rPr>
              <a:t>v</a:t>
            </a:r>
            <a:r>
              <a:rPr lang="it-IT" sz="1800" baseline="-25000" dirty="0" smtClean="0">
                <a:solidFill>
                  <a:schemeClr val="tx1"/>
                </a:solidFill>
              </a:rPr>
              <a:t>1</a:t>
            </a:r>
            <a:r>
              <a:rPr lang="it-IT" sz="1800" dirty="0">
                <a:solidFill>
                  <a:schemeClr val="tx1"/>
                </a:solidFill>
              </a:rPr>
              <a:t>, </a:t>
            </a:r>
            <a:r>
              <a:rPr lang="it-IT" sz="1800" dirty="0" smtClean="0">
                <a:solidFill>
                  <a:schemeClr val="tx1"/>
                </a:solidFill>
              </a:rPr>
              <a:t>v</a:t>
            </a:r>
            <a:r>
              <a:rPr lang="it-IT" sz="1800" baseline="-25000" dirty="0" smtClean="0">
                <a:solidFill>
                  <a:schemeClr val="tx1"/>
                </a:solidFill>
              </a:rPr>
              <a:t>2</a:t>
            </a:r>
            <a:r>
              <a:rPr lang="it-IT" sz="1800" dirty="0">
                <a:solidFill>
                  <a:schemeClr val="tx1"/>
                </a:solidFill>
              </a:rPr>
              <a:t>, </a:t>
            </a:r>
            <a:r>
              <a:rPr lang="it-IT" sz="1800" dirty="0" smtClean="0">
                <a:solidFill>
                  <a:schemeClr val="tx1"/>
                </a:solidFill>
              </a:rPr>
              <a:t>v</a:t>
            </a:r>
            <a:r>
              <a:rPr lang="it-IT" sz="1800" baseline="-25000" dirty="0" smtClean="0">
                <a:solidFill>
                  <a:schemeClr val="tx1"/>
                </a:solidFill>
              </a:rPr>
              <a:t>3</a:t>
            </a:r>
            <a:r>
              <a:rPr lang="it-IT" sz="1800" dirty="0">
                <a:solidFill>
                  <a:schemeClr val="tx1"/>
                </a:solidFill>
              </a:rPr>
              <a:t>, </a:t>
            </a:r>
            <a:r>
              <a:rPr lang="it-IT" sz="1800" dirty="0" smtClean="0">
                <a:solidFill>
                  <a:schemeClr val="tx1"/>
                </a:solidFill>
              </a:rPr>
              <a:t>v</a:t>
            </a:r>
            <a:r>
              <a:rPr lang="it-IT" sz="1800" baseline="-25000" dirty="0" smtClean="0">
                <a:solidFill>
                  <a:schemeClr val="tx1"/>
                </a:solidFill>
              </a:rPr>
              <a:t>4</a:t>
            </a:r>
            <a:r>
              <a:rPr lang="it-IT" sz="1800" dirty="0" smtClean="0">
                <a:solidFill>
                  <a:schemeClr val="tx1"/>
                </a:solidFill>
              </a:rPr>
              <a:t> </a:t>
            </a:r>
            <a:r>
              <a:rPr lang="it-IT" sz="1800" dirty="0">
                <a:solidFill>
                  <a:schemeClr val="tx1"/>
                </a:solidFill>
              </a:rPr>
              <a:t>(in rosso in figura)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ed è completato dagli archi che collegano A e B 							   (verdi in figura): il nodo </a:t>
            </a:r>
            <a:r>
              <a:rPr lang="it-IT" dirty="0" err="1" smtClean="0">
                <a:solidFill>
                  <a:schemeClr val="tx1"/>
                </a:solidFill>
              </a:rPr>
              <a:t>u</a:t>
            </a:r>
            <a:r>
              <a:rPr lang="it-IT" baseline="-25000" dirty="0" err="1" smtClean="0">
                <a:solidFill>
                  <a:schemeClr val="tx1"/>
                </a:solidFill>
              </a:rPr>
              <a:t>i</a:t>
            </a:r>
            <a:r>
              <a:rPr lang="it-IT" dirty="0" smtClean="0">
                <a:solidFill>
                  <a:schemeClr val="tx1"/>
                </a:solidFill>
              </a:rPr>
              <a:t> è adiacente a v</a:t>
            </a:r>
            <a:r>
              <a:rPr lang="it-IT" baseline="-25000" dirty="0" smtClean="0">
                <a:solidFill>
                  <a:schemeClr val="tx1"/>
                </a:solidFill>
              </a:rPr>
              <a:t>i-1</a:t>
            </a:r>
            <a:r>
              <a:rPr lang="it-IT" dirty="0" smtClean="0">
                <a:solidFill>
                  <a:schemeClr val="tx1"/>
                </a:solidFill>
              </a:rPr>
              <a:t>, v</a:t>
            </a:r>
            <a:r>
              <a:rPr lang="it-IT" baseline="-25000" dirty="0" smtClean="0">
                <a:solidFill>
                  <a:schemeClr val="tx1"/>
                </a:solidFill>
              </a:rPr>
              <a:t>i</a:t>
            </a:r>
            <a:r>
              <a:rPr lang="it-IT" dirty="0" smtClean="0">
                <a:solidFill>
                  <a:schemeClr val="tx1"/>
                </a:solidFill>
              </a:rPr>
              <a:t> e v</a:t>
            </a:r>
            <a:r>
              <a:rPr lang="it-IT" baseline="-25000" dirty="0" smtClean="0">
                <a:solidFill>
                  <a:schemeClr val="tx1"/>
                </a:solidFill>
              </a:rPr>
              <a:t>i+1</a:t>
            </a:r>
            <a:r>
              <a:rPr lang="it-IT" dirty="0" smtClean="0">
                <a:solidFill>
                  <a:schemeClr val="tx1"/>
                </a:solidFill>
              </a:rPr>
              <a:t> 							</a:t>
            </a:r>
            <a:endParaRPr lang="it-IT" baseline="-25000" dirty="0" smtClean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I tagli minimi in questo grafo sono tutti e soli 								    quelli che isolano i singoli nodi 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che tagliano 7 archi ciascuno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Quindi, una </a:t>
            </a:r>
            <a:r>
              <a:rPr lang="it-IT" dirty="0" err="1" smtClean="0">
                <a:solidFill>
                  <a:schemeClr val="tx1"/>
                </a:solidFill>
              </a:rPr>
              <a:t>cut</a:t>
            </a:r>
            <a:r>
              <a:rPr lang="it-IT" dirty="0" smtClean="0">
                <a:solidFill>
                  <a:schemeClr val="tx1"/>
                </a:solidFill>
              </a:rPr>
              <a:t>-community è un singolo nodo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e non è una cosa molto ragionevole</a:t>
            </a:r>
            <a:r>
              <a:rPr lang="is-IS" dirty="0" smtClean="0">
                <a:solidFill>
                  <a:schemeClr val="tx1"/>
                </a:solidFill>
              </a:rPr>
              <a:t>…</a:t>
            </a:r>
            <a:endParaRPr lang="it-IT" dirty="0" smtClean="0">
              <a:solidFill>
                <a:schemeClr val="tx1"/>
              </a:solidFill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3" t="8625" r="61549" b="31707"/>
          <a:stretch/>
        </p:blipFill>
        <p:spPr>
          <a:xfrm>
            <a:off x="8265998" y="1498521"/>
            <a:ext cx="3455723" cy="476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976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27020" y="398385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74906" y="1324360"/>
                <a:ext cx="9598929" cy="5310616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Una web-community è un sottoinsieme dei nodi di un grafo ciascuno dei quali ha più vicini fra i nodi del sottoinsieme che fra quelli esterni ad esso</a:t>
                </a:r>
              </a:p>
              <a:p>
                <a:pPr lvl="8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Formalmente, dato un grafo G = (V,E), 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⊂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V è una (strong) web-community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se   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</a:t>
                </a:r>
                <a:r>
                  <a:rPr lang="it-IT" sz="2000" b="1" dirty="0" smtClean="0">
                    <a:solidFill>
                      <a:srgbClr val="162DCF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it-IT" sz="20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sz="2000" b="1" dirty="0">
                    <a:solidFill>
                      <a:srgbClr val="162DC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20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</m:oMath>
                </a14:m>
                <a:r>
                  <a:rPr lang="it-IT" sz="2000" b="1" dirty="0">
                    <a:solidFill>
                      <a:srgbClr val="162DCF"/>
                    </a:solidFill>
                  </a:rPr>
                  <a:t> </a:t>
                </a:r>
                <a:r>
                  <a:rPr lang="it-IT" sz="2000" b="1" dirty="0" smtClean="0">
                    <a:solidFill>
                      <a:srgbClr val="162DCF"/>
                    </a:solidFill>
                  </a:rPr>
                  <a:t>    </a:t>
                </a:r>
                <a:r>
                  <a:rPr lang="it-IT" sz="2000" dirty="0" smtClean="0">
                    <a:solidFill>
                      <a:schemeClr val="tx1"/>
                    </a:solidFill>
                  </a:rPr>
                  <a:t>e     </a:t>
                </a:r>
                <a14:m>
                  <m:oMath xmlns:m="http://schemas.openxmlformats.org/officeDocument/2006/math">
                    <m:r>
                      <a:rPr lang="it-IT" sz="2000" b="1" i="0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sz="20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it-IT" sz="1800" b="1" dirty="0">
                    <a:solidFill>
                      <a:srgbClr val="162DCF"/>
                    </a:solidFill>
                  </a:rPr>
                  <a:t> 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u</a:t>
                </a:r>
                <a:r>
                  <a:rPr lang="it-IT" sz="1800" b="1" dirty="0" smtClean="0">
                    <a:solidFill>
                      <a:srgbClr val="162DCF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162DCF"/>
                    </a:solidFill>
                  </a:rPr>
                  <a:t> 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C :  |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N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(u) </a:t>
                </a:r>
                <a14:m>
                  <m:oMath xmlns:m="http://schemas.openxmlformats.org/officeDocument/2006/math">
                    <m:r>
                      <a:rPr lang="it-IT" sz="1800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C| &gt; |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N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(u) – C| </a:t>
                </a:r>
                <a:r>
                  <a:rPr lang="it-IT" sz="1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= |</a:t>
                </a:r>
                <a:r>
                  <a:rPr lang="it-IT" sz="1800" b="1" dirty="0" err="1" smtClean="0">
                    <a:solidFill>
                      <a:schemeClr val="bg1">
                        <a:lumMod val="50000"/>
                      </a:schemeClr>
                    </a:solidFill>
                  </a:rPr>
                  <a:t>N</a:t>
                </a:r>
                <a:r>
                  <a:rPr lang="it-IT" sz="1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(u)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sz="1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 (V-C)|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o, equivalentemente, poiché |</a:t>
                </a:r>
                <a:r>
                  <a:rPr lang="it-IT" dirty="0" err="1">
                    <a:solidFill>
                      <a:schemeClr val="tx1"/>
                    </a:solidFill>
                  </a:rPr>
                  <a:t>N</a:t>
                </a:r>
                <a:r>
                  <a:rPr lang="it-IT" dirty="0">
                    <a:solidFill>
                      <a:schemeClr val="tx1"/>
                    </a:solidFill>
                  </a:rPr>
                  <a:t>(u) </a:t>
                </a:r>
                <a14:m>
                  <m:oMath xmlns:m="http://schemas.openxmlformats.org/officeDocument/2006/math">
                    <m:r>
                      <a:rPr lang="it-IT" b="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C|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+ </a:t>
                </a:r>
                <a:r>
                  <a:rPr lang="it-IT" dirty="0">
                    <a:solidFill>
                      <a:schemeClr val="tx1"/>
                    </a:solidFill>
                  </a:rPr>
                  <a:t>|</a:t>
                </a:r>
                <a:r>
                  <a:rPr lang="it-IT" dirty="0" err="1">
                    <a:solidFill>
                      <a:schemeClr val="tx1"/>
                    </a:solidFill>
                  </a:rPr>
                  <a:t>N</a:t>
                </a:r>
                <a:r>
                  <a:rPr lang="it-IT" dirty="0">
                    <a:solidFill>
                      <a:schemeClr val="tx1"/>
                    </a:solidFill>
                  </a:rPr>
                  <a:t>(u) – C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| = |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(u)|,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|</m:t>
                        </m:r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𝐍</m:t>
                        </m:r>
                        <m:d>
                          <m:dPr>
                            <m:ctrlPr>
                              <a:rPr lang="it-IT" sz="1800" b="1" i="1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18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</m:e>
                        </m:d>
                        <m:r>
                          <a:rPr lang="it-IT" sz="18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∩</m:t>
                        </m:r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𝐂</m:t>
                        </m:r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|</m:t>
                        </m:r>
                      </m:num>
                      <m:den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|</m:t>
                        </m:r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𝐍</m:t>
                        </m:r>
                        <m:d>
                          <m:dPr>
                            <m:ctrlPr>
                              <a:rPr lang="it-IT" sz="1800" b="1" i="1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18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</m:e>
                        </m:d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&gt;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6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Analogamente, </a:t>
                </a:r>
                <a:r>
                  <a:rPr lang="it-IT" dirty="0">
                    <a:solidFill>
                      <a:schemeClr val="tx1"/>
                    </a:solidFill>
                  </a:rPr>
                  <a:t>dato un grafo G = (V,E), 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C</a:t>
                </a:r>
                <a14:m>
                  <m:oMath xmlns:m="http://schemas.openxmlformats.org/officeDocument/2006/math">
                    <m:r>
                      <a:rPr lang="it-IT" b="1" i="0" smtClean="0">
                        <a:solidFill>
                          <a:srgbClr val="00B05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b="1" i="1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⊂</m:t>
                    </m:r>
                  </m:oMath>
                </a14:m>
                <a:r>
                  <a:rPr lang="it-IT" b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b="1" dirty="0">
                    <a:solidFill>
                      <a:srgbClr val="DD51E7"/>
                    </a:solidFill>
                  </a:rPr>
                  <a:t>V è una 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(</a:t>
                </a:r>
                <a:r>
                  <a:rPr lang="it-IT" b="1" dirty="0" err="1" smtClean="0">
                    <a:solidFill>
                      <a:srgbClr val="DD51E7"/>
                    </a:solidFill>
                  </a:rPr>
                  <a:t>weak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) </a:t>
                </a:r>
                <a:r>
                  <a:rPr lang="it-IT" b="1" dirty="0">
                    <a:solidFill>
                      <a:srgbClr val="DD51E7"/>
                    </a:solidFill>
                  </a:rPr>
                  <a:t>web-community </a:t>
                </a:r>
                <a:r>
                  <a:rPr lang="it-IT" dirty="0">
                    <a:solidFill>
                      <a:schemeClr val="tx1"/>
                    </a:solidFill>
                  </a:rPr>
                  <a:t>se   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</a:t>
                </a:r>
                <a:r>
                  <a:rPr lang="it-IT" sz="800" dirty="0">
                    <a:solidFill>
                      <a:schemeClr val="tx1"/>
                    </a:solidFill>
                  </a:rPr>
                  <a:t> </a:t>
                </a:r>
                <a:r>
                  <a:rPr lang="it-IT" sz="2000" b="1" dirty="0" smtClean="0">
                    <a:solidFill>
                      <a:srgbClr val="DD51E7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it-IT" sz="2000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sz="2000" b="1" dirty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2000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</m:oMath>
                </a14:m>
                <a:r>
                  <a:rPr lang="it-IT" sz="20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2000" b="1" dirty="0" smtClean="0">
                    <a:solidFill>
                      <a:srgbClr val="DD51E7"/>
                    </a:solidFill>
                  </a:rPr>
                  <a:t>    </a:t>
                </a:r>
                <a:r>
                  <a:rPr lang="it-IT" sz="2000" dirty="0" smtClean="0">
                    <a:solidFill>
                      <a:schemeClr val="tx1"/>
                    </a:solidFill>
                  </a:rPr>
                  <a:t>e    </a:t>
                </a:r>
                <a:r>
                  <a:rPr lang="it-IT" sz="2000" b="1" dirty="0" smtClean="0">
                    <a:solidFill>
                      <a:srgbClr val="00B05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2000" b="1" i="1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it-IT" b="1" dirty="0">
                    <a:solidFill>
                      <a:srgbClr val="DD51E7"/>
                    </a:solidFill>
                  </a:rPr>
                  <a:t> u</a:t>
                </a:r>
                <a:r>
                  <a:rPr lang="it-IT" b="1" dirty="0">
                    <a:solidFill>
                      <a:srgbClr val="DD51E7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DD51E7"/>
                    </a:solidFill>
                  </a:rPr>
                  <a:t> C :  |</a:t>
                </a:r>
                <a:r>
                  <a:rPr lang="it-IT" b="1" dirty="0" err="1">
                    <a:solidFill>
                      <a:srgbClr val="DD51E7"/>
                    </a:solidFill>
                  </a:rPr>
                  <a:t>N</a:t>
                </a:r>
                <a:r>
                  <a:rPr lang="it-IT" b="1" dirty="0">
                    <a:solidFill>
                      <a:srgbClr val="DD51E7"/>
                    </a:solidFill>
                  </a:rPr>
                  <a:t>(u)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b="1" dirty="0">
                    <a:solidFill>
                      <a:srgbClr val="DD51E7"/>
                    </a:solidFill>
                  </a:rPr>
                  <a:t> C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|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b="1" dirty="0" smtClean="0">
                    <a:solidFill>
                      <a:srgbClr val="DD51E7"/>
                    </a:solidFill>
                  </a:rPr>
                  <a:t> |</a:t>
                </a:r>
                <a:r>
                  <a:rPr lang="it-IT" b="1" dirty="0" err="1">
                    <a:solidFill>
                      <a:srgbClr val="DD51E7"/>
                    </a:solidFill>
                  </a:rPr>
                  <a:t>N</a:t>
                </a:r>
                <a:r>
                  <a:rPr lang="it-IT" b="1" dirty="0">
                    <a:solidFill>
                      <a:srgbClr val="DD51E7"/>
                    </a:solidFill>
                  </a:rPr>
                  <a:t>(u) – C|</a:t>
                </a: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o, equivalentemente,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b="1" i="1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|</m:t>
                        </m:r>
                        <m:r>
                          <a:rPr lang="it-IT" sz="18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𝐍</m:t>
                        </m:r>
                        <m:d>
                          <m:dPr>
                            <m:ctrlPr>
                              <a:rPr lang="it-IT" sz="1800" b="1" i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1800" b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𝐮</m:t>
                            </m:r>
                          </m:e>
                        </m:d>
                        <m:r>
                          <a:rPr lang="it-IT" sz="1800" b="1" i="1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1">
                            <a:solidFill>
                              <a:srgbClr val="DD51E7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∩</m:t>
                        </m:r>
                        <m:r>
                          <a:rPr lang="it-IT" sz="1800" b="1" i="1" smtClean="0">
                            <a:solidFill>
                              <a:srgbClr val="DD51E7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  <m:r>
                          <a:rPr lang="it-IT" sz="1800" b="1" i="0" smtClean="0">
                            <a:solidFill>
                              <a:srgbClr val="DD51E7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  <m:r>
                          <a:rPr lang="it-IT" sz="18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𝐂</m:t>
                        </m:r>
                        <m:r>
                          <a:rPr lang="it-IT" sz="18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|</m:t>
                        </m:r>
                      </m:num>
                      <m:den>
                        <m:r>
                          <a:rPr lang="it-IT" sz="18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|</m:t>
                        </m:r>
                        <m:r>
                          <a:rPr lang="it-IT" sz="18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𝐍</m:t>
                        </m:r>
                        <m:d>
                          <m:dPr>
                            <m:ctrlPr>
                              <a:rPr lang="it-IT" sz="1800" b="1" i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1800" b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𝐮</m:t>
                            </m:r>
                          </m:e>
                        </m:d>
                        <m:r>
                          <a:rPr lang="it-IT" sz="18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|</m:t>
                        </m:r>
                      </m:den>
                    </m:f>
                    <m:r>
                      <a:rPr lang="it-IT" sz="1800" b="1" i="1" smtClean="0">
                        <a:solidFill>
                          <a:srgbClr val="162DCF"/>
                        </a:solidFill>
                        <a:latin typeface="Cambria Math" charset="0"/>
                      </a:rPr>
                      <m:t> </m:t>
                    </m:r>
                    <m:r>
                      <a:rPr lang="it-IT" sz="1800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b="1" dirty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endParaRPr lang="it-IT" b="1" dirty="0" smtClean="0">
                  <a:solidFill>
                    <a:srgbClr val="162DCF"/>
                  </a:solidFill>
                </a:endParaRPr>
              </a:p>
              <a:p>
                <a:pPr lvl="6"/>
                <a:endParaRPr lang="it-IT" sz="800" b="1" dirty="0" smtClean="0">
                  <a:solidFill>
                    <a:srgbClr val="162DCF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Definizione semplice e intuitivamente ragionevole!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Che può essere generalizzata richiedendo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b="1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b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|</m:t>
                        </m:r>
                        <m:r>
                          <a:rPr lang="it-IT" b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𝐍</m:t>
                        </m:r>
                        <m:d>
                          <m:dPr>
                            <m:ctrlPr>
                              <a:rPr lang="it-IT" b="1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b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𝐮</m:t>
                            </m:r>
                          </m:e>
                        </m:d>
                        <m:r>
                          <a:rPr lang="it-IT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∩</m:t>
                        </m:r>
                        <m:r>
                          <a:rPr lang="it-IT" b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  <m:r>
                          <a:rPr lang="it-IT" b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𝐂</m:t>
                        </m:r>
                        <m:r>
                          <a:rPr lang="it-IT" b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|</m:t>
                        </m:r>
                      </m:num>
                      <m:den>
                        <m:r>
                          <a:rPr lang="it-IT" b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|</m:t>
                        </m:r>
                        <m:r>
                          <a:rPr lang="it-IT" b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𝐍</m:t>
                        </m:r>
                        <m:d>
                          <m:dPr>
                            <m:ctrlPr>
                              <a:rPr lang="it-IT" b="1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b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𝐮</m:t>
                            </m:r>
                          </m:e>
                        </m:d>
                        <m:r>
                          <a:rPr lang="it-IT" b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it-IT" b="1" dirty="0">
                    <a:solidFill>
                      <a:schemeClr val="tx1"/>
                    </a:solidFill>
                  </a:rPr>
                  <a:t> 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&gt;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𝜶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(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𝜶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), per qualche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𝜶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[0,1]</a:t>
                </a:r>
                <a:endParaRPr lang="it-IT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74906" y="1324360"/>
                <a:ext cx="9598929" cy="5310616"/>
              </a:xfrm>
              <a:blipFill rotWithShape="0">
                <a:blip r:embed="rId2"/>
                <a:stretch>
                  <a:fillRect l="-444" t="-574" r="-1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8867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27020" y="398385"/>
            <a:ext cx="8911687" cy="925975"/>
          </a:xfrm>
        </p:spPr>
        <p:txBody>
          <a:bodyPr/>
          <a:lstStyle/>
          <a:p>
            <a:r>
              <a:rPr lang="it-IT" dirty="0" err="1" smtClean="0">
                <a:solidFill>
                  <a:schemeClr val="tx1"/>
                </a:solidFill>
              </a:rPr>
              <a:t>Cut</a:t>
            </a:r>
            <a:r>
              <a:rPr lang="it-IT" dirty="0" smtClean="0">
                <a:solidFill>
                  <a:schemeClr val="tx1"/>
                </a:solidFill>
              </a:rPr>
              <a:t>- e </a:t>
            </a:r>
            <a:r>
              <a:rPr lang="it-IT" dirty="0" err="1" smtClean="0">
                <a:solidFill>
                  <a:schemeClr val="tx1"/>
                </a:solidFill>
              </a:rPr>
              <a:t>weak</a:t>
            </a:r>
            <a:r>
              <a:rPr lang="it-IT" dirty="0" smtClean="0">
                <a:solidFill>
                  <a:schemeClr val="tx1"/>
                </a:solidFill>
              </a:rPr>
              <a:t>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74906" y="1324360"/>
                <a:ext cx="10057260" cy="5098742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Le definizioni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cut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-community e web-community non sono del tutto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scorrelate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b="1" dirty="0" smtClean="0">
                    <a:solidFill>
                      <a:schemeClr val="tx1"/>
                    </a:solidFill>
                  </a:rPr>
                  <a:t>Teorema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: sia G = (V,E) un grafo; se C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⊂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V è una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cut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-community per G 						 tale che |C| &gt; 1 					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											 allora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C è una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weak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web-community per G 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Dimostrazione.  Supponiamo per assurdo che C non sia una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weak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web-community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allora, esiste un nodo u </a:t>
                </a:r>
                <a14:m>
                  <m:oMath xmlns:m="http://schemas.openxmlformats.org/officeDocument/2006/math">
                    <m:r>
                      <a:rPr lang="it-IT" b="0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C tale che 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|</a:t>
                </a:r>
                <a:r>
                  <a:rPr lang="it-IT" b="1" dirty="0" err="1">
                    <a:solidFill>
                      <a:srgbClr val="FF9117"/>
                    </a:solidFill>
                  </a:rPr>
                  <a:t>N</a:t>
                </a:r>
                <a:r>
                  <a:rPr lang="it-IT" b="1" dirty="0">
                    <a:solidFill>
                      <a:srgbClr val="FF9117"/>
                    </a:solidFill>
                  </a:rPr>
                  <a:t>(u)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FF911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b="1" dirty="0">
                    <a:solidFill>
                      <a:srgbClr val="FF9117"/>
                    </a:solidFill>
                  </a:rPr>
                  <a:t> C| 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&lt; </a:t>
                </a:r>
                <a:r>
                  <a:rPr lang="it-IT" b="1" dirty="0">
                    <a:solidFill>
                      <a:srgbClr val="FF9117"/>
                    </a:solidFill>
                  </a:rPr>
                  <a:t>|</a:t>
                </a:r>
                <a:r>
                  <a:rPr lang="it-IT" b="1" dirty="0" err="1">
                    <a:solidFill>
                      <a:srgbClr val="FF9117"/>
                    </a:solidFill>
                  </a:rPr>
                  <a:t>N</a:t>
                </a:r>
                <a:r>
                  <a:rPr lang="it-IT" b="1" dirty="0">
                    <a:solidFill>
                      <a:srgbClr val="FF9117"/>
                    </a:solidFill>
                  </a:rPr>
                  <a:t>(u) – C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|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Poiché |C| &gt; 1, allora esiste in C un nodo v distinto da u: ossia, C – {u}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</m:oMath>
                </a14:m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inoltre: 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|{ (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x,y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E: x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C – {u}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y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162DCF"/>
                    </a:solidFill>
                  </a:rPr>
                  <a:t> 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(V</a:t>
                </a:r>
                <a:r>
                  <a:rPr lang="it-IT" b="1" dirty="0">
                    <a:solidFill>
                      <a:srgbClr val="162DCF"/>
                    </a:solidFill>
                  </a:rPr>
                  <a:t> – 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C)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∪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</a:t>
                </a:r>
                <a:r>
                  <a:rPr lang="it-IT" b="1" dirty="0">
                    <a:solidFill>
                      <a:srgbClr val="162DCF"/>
                    </a:solidFill>
                  </a:rPr>
                  <a:t>{u} 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}|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= </a:t>
                </a:r>
                <a:r>
                  <a:rPr lang="it-IT" sz="1200" b="1" dirty="0" smtClean="0">
                    <a:solidFill>
                      <a:srgbClr val="48B829"/>
                    </a:solidFill>
                  </a:rPr>
                  <a:t>considero C’ = C – {u} e calcolo il taglio indotto da C’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 																				</a:t>
                </a:r>
                <a:r>
                  <a:rPr lang="it-IT" sz="800" dirty="0">
                    <a:solidFill>
                      <a:schemeClr val="tx1"/>
                    </a:solidFill>
                  </a:rPr>
                  <a:t>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    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= |{ </a:t>
                </a:r>
                <a:r>
                  <a:rPr lang="it-IT" dirty="0">
                    <a:solidFill>
                      <a:schemeClr val="tx1"/>
                    </a:solidFill>
                  </a:rPr>
                  <a:t>(</a:t>
                </a:r>
                <a:r>
                  <a:rPr lang="it-IT" dirty="0" err="1">
                    <a:solidFill>
                      <a:schemeClr val="tx1"/>
                    </a:solidFill>
                  </a:rPr>
                  <a:t>x,y</a:t>
                </a:r>
                <a:r>
                  <a:rPr lang="it-IT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E: x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y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V</a:t>
                </a:r>
                <a:r>
                  <a:rPr lang="it-IT" dirty="0">
                    <a:solidFill>
                      <a:schemeClr val="tx1"/>
                    </a:solidFill>
                  </a:rPr>
                  <a:t> –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C }| –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 |{ (</a:t>
                </a:r>
                <a:r>
                  <a:rPr lang="it-IT" b="1" dirty="0" err="1" smtClean="0">
                    <a:solidFill>
                      <a:srgbClr val="FF9117"/>
                    </a:solidFill>
                  </a:rPr>
                  <a:t>u,z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): </a:t>
                </a:r>
                <a:r>
                  <a:rPr lang="it-IT" b="1" dirty="0" err="1" smtClean="0">
                    <a:solidFill>
                      <a:srgbClr val="FF9117"/>
                    </a:solidFill>
                  </a:rPr>
                  <a:t>z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FF911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it-IT" b="1" dirty="0" err="1" smtClean="0">
                    <a:solidFill>
                      <a:srgbClr val="FF9117"/>
                    </a:solidFill>
                  </a:rPr>
                  <a:t>N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(u) – C}|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>
                    <a:solidFill>
                      <a:schemeClr val="tx1"/>
                    </a:solidFill>
                  </a:rPr>
                  <a:t>+ 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|{ (</a:t>
                </a:r>
                <a:r>
                  <a:rPr lang="it-IT" b="1" dirty="0" err="1" smtClean="0">
                    <a:solidFill>
                      <a:srgbClr val="FF9117"/>
                    </a:solidFill>
                  </a:rPr>
                  <a:t>u,z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): </a:t>
                </a:r>
                <a:r>
                  <a:rPr lang="it-IT" b="1" dirty="0" err="1" smtClean="0">
                    <a:solidFill>
                      <a:srgbClr val="FF9117"/>
                    </a:solidFill>
                  </a:rPr>
                  <a:t>z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FF911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it-IT" b="1" dirty="0" err="1" smtClean="0">
                    <a:solidFill>
                      <a:srgbClr val="FF9117"/>
                    </a:solidFill>
                  </a:rPr>
                  <a:t>N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(u</a:t>
                </a:r>
                <a:r>
                  <a:rPr lang="it-IT" b="1" dirty="0">
                    <a:solidFill>
                      <a:srgbClr val="FF911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FF911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b="1" dirty="0">
                    <a:solidFill>
                      <a:srgbClr val="FF9117"/>
                    </a:solidFill>
                  </a:rPr>
                  <a:t> </a:t>
                </a:r>
                <a:r>
                  <a:rPr lang="it-IT" b="1" dirty="0" smtClean="0">
                    <a:solidFill>
                      <a:srgbClr val="FF9117"/>
                    </a:solidFill>
                  </a:rPr>
                  <a:t>C}| </a:t>
                </a:r>
                <a:r>
                  <a:rPr lang="it-IT" sz="800" b="1" dirty="0" smtClean="0">
                    <a:solidFill>
                      <a:srgbClr val="FF9117"/>
                    </a:solidFill>
                  </a:rPr>
                  <a:t>																								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= </a:t>
                </a:r>
                <a:r>
                  <a:rPr lang="it-IT" dirty="0">
                    <a:solidFill>
                      <a:schemeClr val="tx1"/>
                    </a:solidFill>
                  </a:rPr>
                  <a:t>|{ (</a:t>
                </a:r>
                <a:r>
                  <a:rPr lang="it-IT" dirty="0" err="1">
                    <a:solidFill>
                      <a:schemeClr val="tx1"/>
                    </a:solidFill>
                  </a:rPr>
                  <a:t>x,y</a:t>
                </a:r>
                <a:r>
                  <a:rPr lang="it-IT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E: x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y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V – C }| –</a:t>
                </a:r>
                <a:r>
                  <a:rPr lang="it-IT" b="1" dirty="0">
                    <a:solidFill>
                      <a:srgbClr val="FF9117"/>
                    </a:solidFill>
                  </a:rPr>
                  <a:t> |</a:t>
                </a:r>
                <a:r>
                  <a:rPr lang="it-IT" b="1" dirty="0" err="1">
                    <a:solidFill>
                      <a:srgbClr val="FF9117"/>
                    </a:solidFill>
                  </a:rPr>
                  <a:t>N</a:t>
                </a:r>
                <a:r>
                  <a:rPr lang="it-IT" b="1" dirty="0">
                    <a:solidFill>
                      <a:srgbClr val="FF9117"/>
                    </a:solidFill>
                  </a:rPr>
                  <a:t>(u) – C|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+ </a:t>
                </a:r>
                <a:r>
                  <a:rPr lang="it-IT" b="1" dirty="0">
                    <a:solidFill>
                      <a:srgbClr val="FF9117"/>
                    </a:solidFill>
                  </a:rPr>
                  <a:t>|</a:t>
                </a:r>
                <a:r>
                  <a:rPr lang="it-IT" b="1" dirty="0" err="1">
                    <a:solidFill>
                      <a:srgbClr val="FF9117"/>
                    </a:solidFill>
                  </a:rPr>
                  <a:t>N</a:t>
                </a:r>
                <a:r>
                  <a:rPr lang="it-IT" b="1" dirty="0">
                    <a:solidFill>
                      <a:srgbClr val="FF9117"/>
                    </a:solidFill>
                  </a:rPr>
                  <a:t>(u)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FF911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b="1" dirty="0">
                    <a:solidFill>
                      <a:srgbClr val="FF9117"/>
                    </a:solidFill>
                  </a:rPr>
                  <a:t> C|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</a:t>
                </a:r>
                <a:r>
                  <a:rPr lang="it-IT" sz="800" dirty="0">
                    <a:solidFill>
                      <a:schemeClr val="tx1"/>
                    </a:solidFill>
                  </a:rPr>
                  <a:t>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           			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&lt; </a:t>
                </a:r>
                <a:r>
                  <a:rPr lang="it-IT" b="1" dirty="0">
                    <a:solidFill>
                      <a:srgbClr val="162DCF"/>
                    </a:solidFill>
                  </a:rPr>
                  <a:t>|{ (</a:t>
                </a:r>
                <a:r>
                  <a:rPr lang="it-IT" b="1" dirty="0" err="1">
                    <a:solidFill>
                      <a:srgbClr val="162DCF"/>
                    </a:solidFill>
                  </a:rPr>
                  <a:t>x,y</a:t>
                </a:r>
                <a:r>
                  <a:rPr lang="it-IT" b="1" dirty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162DCF"/>
                    </a:solidFill>
                  </a:rPr>
                  <a:t> E: x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162DCF"/>
                    </a:solidFill>
                  </a:rPr>
                  <a:t> 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</m:t>
                    </m:r>
                  </m:oMath>
                </a14:m>
                <a:r>
                  <a:rPr lang="it-IT" b="1" dirty="0">
                    <a:solidFill>
                      <a:srgbClr val="162DCF"/>
                    </a:solidFill>
                  </a:rPr>
                  <a:t> y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162DCF"/>
                    </a:solidFill>
                  </a:rPr>
                  <a:t> V – C }|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e dunque: C’ = C </a:t>
                </a:r>
                <a:r>
                  <a:rPr lang="it-IT" dirty="0">
                    <a:solidFill>
                      <a:schemeClr val="tx1"/>
                    </a:solidFill>
                  </a:rPr>
                  <a:t>– {u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} è un sottoinsieme proprio e non vuoto di V e il numero di archi del taglio indotto </a:t>
                </a:r>
                <a:r>
                  <a:rPr lang="it-IT" smtClean="0">
                    <a:solidFill>
                      <a:schemeClr val="tx1"/>
                    </a:solidFill>
                  </a:rPr>
                  <a:t>da C’ 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è minore del numero </a:t>
                </a:r>
                <a:r>
                  <a:rPr lang="it-IT" dirty="0">
                    <a:solidFill>
                      <a:schemeClr val="tx1"/>
                    </a:solidFill>
                  </a:rPr>
                  <a:t>di archi del taglio indotto da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C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così contraddicendo l’ipotesi che C è una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cut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-community 			QED</a:t>
                </a:r>
                <a:endParaRPr lang="it-IT" dirty="0">
                  <a:solidFill>
                    <a:schemeClr val="tx1"/>
                  </a:solidFill>
                </a:endParaRPr>
              </a:p>
              <a:p>
                <a:endParaRPr lang="it-IT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74906" y="1324360"/>
                <a:ext cx="10057260" cy="5098742"/>
              </a:xfrm>
              <a:blipFill rotWithShape="0">
                <a:blip r:embed="rId2"/>
                <a:stretch>
                  <a:fillRect l="-424" t="-59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2458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27020" y="398385"/>
            <a:ext cx="8911687" cy="925975"/>
          </a:xfrm>
        </p:spPr>
        <p:txBody>
          <a:bodyPr/>
          <a:lstStyle/>
          <a:p>
            <a:r>
              <a:rPr lang="it-IT" dirty="0" err="1">
                <a:solidFill>
                  <a:schemeClr val="tx1"/>
                </a:solidFill>
              </a:rPr>
              <a:t>Cut</a:t>
            </a:r>
            <a:r>
              <a:rPr lang="it-IT" dirty="0">
                <a:solidFill>
                  <a:schemeClr val="tx1"/>
                </a:solidFill>
              </a:rPr>
              <a:t>- e </a:t>
            </a:r>
            <a:r>
              <a:rPr lang="it-IT" dirty="0" err="1">
                <a:solidFill>
                  <a:schemeClr val="tx1"/>
                </a:solidFill>
              </a:rPr>
              <a:t>weak</a:t>
            </a:r>
            <a:r>
              <a:rPr lang="it-IT" dirty="0">
                <a:solidFill>
                  <a:schemeClr val="tx1"/>
                </a:solidFill>
              </a:rPr>
              <a:t> Web-</a:t>
            </a:r>
            <a:r>
              <a:rPr lang="it-IT" dirty="0" err="1">
                <a:solidFill>
                  <a:schemeClr val="tx1"/>
                </a:solidFill>
              </a:rPr>
              <a:t>communities</a:t>
            </a:r>
            <a:r>
              <a:rPr lang="it-IT" dirty="0">
                <a:solidFill>
                  <a:schemeClr val="tx1"/>
                </a:solidFill>
              </a:rPr>
              <a:t>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74906" y="1324360"/>
            <a:ext cx="9767328" cy="5098742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Le definizioni di </a:t>
            </a:r>
            <a:r>
              <a:rPr lang="it-IT" dirty="0" err="1" smtClean="0">
                <a:solidFill>
                  <a:schemeClr val="tx1"/>
                </a:solidFill>
              </a:rPr>
              <a:t>cut</a:t>
            </a:r>
            <a:r>
              <a:rPr lang="it-IT" dirty="0" smtClean="0">
                <a:solidFill>
                  <a:schemeClr val="tx1"/>
                </a:solidFill>
              </a:rPr>
              <a:t>-community e web-community non sono del tutto </a:t>
            </a:r>
            <a:r>
              <a:rPr lang="it-IT" dirty="0" err="1" smtClean="0">
                <a:solidFill>
                  <a:schemeClr val="tx1"/>
                </a:solidFill>
              </a:rPr>
              <a:t>scorrelate</a:t>
            </a:r>
            <a:endParaRPr lang="it-IT" dirty="0" smtClean="0">
              <a:solidFill>
                <a:schemeClr val="tx1"/>
              </a:solidFill>
            </a:endParaRP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una </a:t>
            </a:r>
            <a:r>
              <a:rPr lang="it-IT" dirty="0" err="1" smtClean="0">
                <a:solidFill>
                  <a:schemeClr val="tx1"/>
                </a:solidFill>
              </a:rPr>
              <a:t>cut</a:t>
            </a:r>
            <a:r>
              <a:rPr lang="it-IT" dirty="0" smtClean="0">
                <a:solidFill>
                  <a:schemeClr val="tx1"/>
                </a:solidFill>
              </a:rPr>
              <a:t>-community che contiene almeno 2 nodi è anche una web-community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Ma abbiamo già osservato che nel calcolare una </a:t>
            </a:r>
            <a:r>
              <a:rPr lang="it-IT" dirty="0" err="1" smtClean="0">
                <a:solidFill>
                  <a:schemeClr val="tx1"/>
                </a:solidFill>
              </a:rPr>
              <a:t>cut</a:t>
            </a:r>
            <a:r>
              <a:rPr lang="it-IT" dirty="0" smtClean="0">
                <a:solidFill>
                  <a:schemeClr val="tx1"/>
                </a:solidFill>
              </a:rPr>
              <a:t>-community è difficile controllarne la cardinalità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e gli algoritmi che calcolano </a:t>
            </a:r>
            <a:r>
              <a:rPr lang="it-IT" dirty="0" err="1" smtClean="0">
                <a:solidFill>
                  <a:schemeClr val="tx1"/>
                </a:solidFill>
              </a:rPr>
              <a:t>cut-communities</a:t>
            </a:r>
            <a:r>
              <a:rPr lang="it-IT" dirty="0" smtClean="0">
                <a:solidFill>
                  <a:schemeClr val="tx1"/>
                </a:solidFill>
              </a:rPr>
              <a:t> possono 				       restituire comunità contenenti un solo nodo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come abbiamo visto nell’esempio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e quindi poco significative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e, inoltre, non è detto che una </a:t>
            </a:r>
            <a:r>
              <a:rPr lang="it-IT" dirty="0" err="1" smtClean="0">
                <a:solidFill>
                  <a:schemeClr val="tx1"/>
                </a:solidFill>
              </a:rPr>
              <a:t>cut</a:t>
            </a:r>
            <a:r>
              <a:rPr lang="it-IT" dirty="0" smtClean="0">
                <a:solidFill>
                  <a:schemeClr val="tx1"/>
                </a:solidFill>
              </a:rPr>
              <a:t>-community di 								   un solo nodo sia anche una web-community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in figura, è mostrata la </a:t>
            </a:r>
            <a:r>
              <a:rPr lang="it-IT" dirty="0" err="1" smtClean="0">
                <a:solidFill>
                  <a:schemeClr val="tx1"/>
                </a:solidFill>
              </a:rPr>
              <a:t>cut</a:t>
            </a:r>
            <a:r>
              <a:rPr lang="it-IT" dirty="0" smtClean="0">
                <a:solidFill>
                  <a:schemeClr val="tx1"/>
                </a:solidFill>
              </a:rPr>
              <a:t>-community C = { </a:t>
            </a:r>
            <a:r>
              <a:rPr lang="it-IT" dirty="0">
                <a:solidFill>
                  <a:schemeClr val="tx1"/>
                </a:solidFill>
              </a:rPr>
              <a:t>u</a:t>
            </a:r>
            <a:r>
              <a:rPr lang="it-IT" baseline="-25000" dirty="0">
                <a:solidFill>
                  <a:schemeClr val="tx1"/>
                </a:solidFill>
              </a:rPr>
              <a:t>0 </a:t>
            </a:r>
            <a:r>
              <a:rPr lang="it-IT" dirty="0">
                <a:solidFill>
                  <a:schemeClr val="tx1"/>
                </a:solidFill>
              </a:rPr>
              <a:t>} </a:t>
            </a:r>
            <a:endParaRPr lang="it-IT" dirty="0" smtClean="0">
              <a:solidFill>
                <a:schemeClr val="tx1"/>
              </a:solidFill>
            </a:endParaRP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ma l’insieme C = { u</a:t>
            </a:r>
            <a:r>
              <a:rPr lang="it-IT" sz="1800" baseline="-25000" dirty="0" smtClean="0">
                <a:solidFill>
                  <a:schemeClr val="tx1"/>
                </a:solidFill>
              </a:rPr>
              <a:t>0 </a:t>
            </a:r>
            <a:r>
              <a:rPr lang="it-IT" dirty="0" smtClean="0">
                <a:solidFill>
                  <a:schemeClr val="tx1"/>
                </a:solidFill>
              </a:rPr>
              <a:t>} non è una web-community: 								     </a:t>
            </a:r>
            <a:r>
              <a:rPr lang="it-IT" dirty="0">
                <a:solidFill>
                  <a:schemeClr val="tx1"/>
                </a:solidFill>
              </a:rPr>
              <a:t>u</a:t>
            </a:r>
            <a:r>
              <a:rPr lang="it-IT" baseline="-25000" dirty="0">
                <a:solidFill>
                  <a:schemeClr val="tx1"/>
                </a:solidFill>
              </a:rPr>
              <a:t>0 </a:t>
            </a:r>
            <a:r>
              <a:rPr lang="it-IT" dirty="0" smtClean="0">
                <a:solidFill>
                  <a:schemeClr val="tx1"/>
                </a:solidFill>
              </a:rPr>
              <a:t> ha, ovviamente, più vicini in V-C che in C!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5" t="11217" r="61653" b="31323"/>
          <a:stretch/>
        </p:blipFill>
        <p:spPr>
          <a:xfrm>
            <a:off x="8778067" y="2464420"/>
            <a:ext cx="3075179" cy="408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050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</a:t>
            </a:r>
            <a:r>
              <a:rPr lang="it-IT" smtClean="0">
                <a:solidFill>
                  <a:schemeClr val="tx1"/>
                </a:solidFill>
              </a:rPr>
              <a:t>in comunità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In effetti, più che individuare una singola comunità in un grafo quello che ci interessa è partizionare il grafo in comunità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Le motivazioni per questo interesse sono molteplici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ad esempio, conoscere le comunità può aiutarci a capire come fluisce l’informazione nella rete (in linea con l’esperimento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Granovetter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 come si diffondono idee, innovazioni, epidemie (sigh) in quella rete (e su questo torneremo a breve)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ma anche studiare una rete di grandissime dimensioni, riducendone la granularità (ossia, considerando le comunità come una sorta di macro-nodi e studiando il grafo dei macro-nodi)</a:t>
                </a:r>
              </a:p>
              <a:p>
                <a:r>
                  <a:rPr lang="it-IT" b="1" dirty="0" smtClean="0">
                    <a:solidFill>
                      <a:schemeClr val="tx1"/>
                    </a:solidFill>
                  </a:rPr>
                  <a:t>Osservazione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: se C è una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cut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-community, allora anche V-C è una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cut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-community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perché V-C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V , V-C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e il taglio indotto da V-C è lo stesso di quello indotto da C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Perciò, un algoritmo che calcola un taglio minimo individua una partizione di un grafo in due comunità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Inoltre, se C è una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cut</a:t>
                </a:r>
                <a:r>
                  <a:rPr lang="it-IT" dirty="0">
                    <a:solidFill>
                      <a:schemeClr val="tx1"/>
                    </a:solidFill>
                  </a:rPr>
                  <a:t>-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community con |C|&gt;1 e |V-C|&gt;1, allora </a:t>
                </a:r>
                <a:r>
                  <a:rPr lang="it-IT" dirty="0"/>
                  <a:t>〈 </a:t>
                </a:r>
                <a:r>
                  <a:rPr lang="it-IT" dirty="0" smtClean="0"/>
                  <a:t>C,V-C〉 è una partizione del grafo in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due web-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communities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semplice generalizzazione del teorema (lasciata per esercizio)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  <a:blipFill rotWithShape="0">
                <a:blip r:embed="rId2"/>
                <a:stretch>
                  <a:fillRect l="-444" t="-1207" r="-11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6200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Introduzione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52604" y="1045579"/>
            <a:ext cx="9598929" cy="5540416"/>
          </a:xfrm>
        </p:spPr>
        <p:txBody>
          <a:bodyPr>
            <a:normAutofit lnSpcReduction="1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Il materiale descritto in queste lezioni è contenuto 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nel capitolo 3 del testo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nella dispensa 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r>
              <a:rPr lang="it-IT" dirty="0" smtClean="0">
                <a:solidFill>
                  <a:schemeClr val="tx1"/>
                </a:solidFill>
              </a:rPr>
              <a:t> [lucidi 12-29]</a:t>
            </a:r>
            <a:endParaRPr lang="it-IT" sz="800" dirty="0">
              <a:solidFill>
                <a:schemeClr val="tx1"/>
              </a:solidFill>
            </a:endParaRPr>
          </a:p>
          <a:p>
            <a:pPr lvl="4"/>
            <a:endParaRPr lang="it-IT" sz="800" dirty="0" smtClean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Fino ad ora abbiamo studiato grafi che modellano reti a livello statistico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e, infatti, abbiamo utilizzato pesantemente il calcolo delle probabilità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In questo modo, ci siamo disinteressati delle </a:t>
            </a:r>
            <a:r>
              <a:rPr lang="it-IT" i="1" dirty="0" smtClean="0">
                <a:solidFill>
                  <a:schemeClr val="tx1"/>
                </a:solidFill>
              </a:rPr>
              <a:t>peculiarità dei singoli nodi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piuttosto, abbiamo studiato proprietà che valevano </a:t>
            </a:r>
            <a:r>
              <a:rPr lang="it-IT" i="1" dirty="0" smtClean="0">
                <a:solidFill>
                  <a:schemeClr val="tx1"/>
                </a:solidFill>
              </a:rPr>
              <a:t>mediamente</a:t>
            </a:r>
            <a:r>
              <a:rPr lang="it-IT" dirty="0" smtClean="0">
                <a:solidFill>
                  <a:schemeClr val="tx1"/>
                </a:solidFill>
              </a:rPr>
              <a:t> per i nodi</a:t>
            </a:r>
          </a:p>
          <a:p>
            <a:pPr lvl="6"/>
            <a:endParaRPr lang="it-IT" sz="800" dirty="0" smtClean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Cominciamo con oggi una serie di lezioni in cui cambiamo sostanzialmente il punto di vista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analizziamo la posizione dei singoli nodi all’interno della rete per studiare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se è possibile evidenziare particolari strutture nella rete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se tutti i nodi si trovano, grosso modo, nella stessa situazione all’interno della rete, oppure vi sono delle differenze osservabili fra nodo e nodo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e se i nodi possono trarre vantaggio (e di quale tipo) da queste differenze</a:t>
            </a:r>
          </a:p>
        </p:txBody>
      </p:sp>
    </p:spTree>
    <p:extLst>
      <p:ext uri="{BB962C8B-B14F-4D97-AF65-F5344CB8AC3E}">
        <p14:creationId xmlns:p14="http://schemas.microsoft.com/office/powerpoint/2010/main" val="19447797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</a:t>
            </a:r>
            <a:r>
              <a:rPr lang="it-IT" smtClean="0">
                <a:solidFill>
                  <a:schemeClr val="tx1"/>
                </a:solidFill>
              </a:rPr>
              <a:t>in comunità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07998" y="1090185"/>
            <a:ext cx="9600060" cy="5555942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tx1"/>
                </a:solidFill>
              </a:rPr>
              <a:t>U</a:t>
            </a:r>
            <a:r>
              <a:rPr lang="it-IT" dirty="0" smtClean="0">
                <a:solidFill>
                  <a:schemeClr val="tx1"/>
                </a:solidFill>
              </a:rPr>
              <a:t>n algoritmo che calcola un taglio minimo individua una partizione di un grafo in due comunità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quindi è possibile calcolare una partizione di un grafo G in due </a:t>
            </a:r>
            <a:r>
              <a:rPr lang="it-IT" dirty="0" err="1" smtClean="0">
                <a:solidFill>
                  <a:schemeClr val="tx1"/>
                </a:solidFill>
              </a:rPr>
              <a:t>cut-communities</a:t>
            </a:r>
            <a:r>
              <a:rPr lang="it-IT" dirty="0" smtClean="0">
                <a:solidFill>
                  <a:schemeClr val="tx1"/>
                </a:solidFill>
              </a:rPr>
              <a:t> in tempo polinomiale in |G|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Inoltre, se C è una </a:t>
            </a:r>
            <a:r>
              <a:rPr lang="it-IT" dirty="0" err="1" smtClean="0">
                <a:solidFill>
                  <a:schemeClr val="tx1"/>
                </a:solidFill>
              </a:rPr>
              <a:t>cut</a:t>
            </a:r>
            <a:r>
              <a:rPr lang="it-IT" dirty="0">
                <a:solidFill>
                  <a:schemeClr val="tx1"/>
                </a:solidFill>
              </a:rPr>
              <a:t>-</a:t>
            </a:r>
            <a:r>
              <a:rPr lang="it-IT" dirty="0" smtClean="0">
                <a:solidFill>
                  <a:schemeClr val="tx1"/>
                </a:solidFill>
              </a:rPr>
              <a:t>community con |C|&gt;1 e |V-C|&gt;1, allora </a:t>
            </a:r>
            <a:r>
              <a:rPr lang="it-IT" dirty="0"/>
              <a:t>〈 </a:t>
            </a:r>
            <a:r>
              <a:rPr lang="it-IT" dirty="0" smtClean="0"/>
              <a:t>C,V-C〉 è una partizione del grafo in </a:t>
            </a:r>
            <a:r>
              <a:rPr lang="it-IT" dirty="0" smtClean="0">
                <a:solidFill>
                  <a:schemeClr val="tx1"/>
                </a:solidFill>
              </a:rPr>
              <a:t>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endParaRPr lang="it-IT" dirty="0" smtClean="0">
              <a:solidFill>
                <a:schemeClr val="tx1"/>
              </a:solidFill>
            </a:endParaRPr>
          </a:p>
          <a:p>
            <a:pPr lvl="1"/>
            <a:r>
              <a:rPr lang="it-IT" b="1" i="1" dirty="0" smtClean="0">
                <a:solidFill>
                  <a:srgbClr val="162DCF"/>
                </a:solidFill>
              </a:rPr>
              <a:t>Ma non possiamo garantire che sia </a:t>
            </a:r>
            <a:r>
              <a:rPr lang="it-IT" b="1" i="1" dirty="0">
                <a:solidFill>
                  <a:srgbClr val="162DCF"/>
                </a:solidFill>
              </a:rPr>
              <a:t>|C|&gt;1 e |V-C|&gt;</a:t>
            </a:r>
            <a:r>
              <a:rPr lang="it-IT" b="1" i="1" dirty="0" smtClean="0">
                <a:solidFill>
                  <a:srgbClr val="162DCF"/>
                </a:solidFill>
              </a:rPr>
              <a:t>1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In effetti, calcolare una partizione di un grafo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r>
              <a:rPr lang="it-IT" dirty="0" smtClean="0">
                <a:solidFill>
                  <a:schemeClr val="tx1"/>
                </a:solidFill>
              </a:rPr>
              <a:t> è un compito molto più complesso</a:t>
            </a:r>
            <a:endParaRPr lang="it-IT" dirty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In effetti, mentre esiste sempre una partizione di un grafo in due </a:t>
            </a:r>
            <a:r>
              <a:rPr lang="it-IT" dirty="0" err="1" smtClean="0">
                <a:solidFill>
                  <a:schemeClr val="tx1"/>
                </a:solidFill>
              </a:rPr>
              <a:t>cut-communities</a:t>
            </a:r>
            <a:endParaRPr lang="it-IT" dirty="0" smtClean="0">
              <a:solidFill>
                <a:schemeClr val="tx1"/>
              </a:solidFill>
            </a:endParaRP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perché un taglio minimo esiste sempre!</a:t>
            </a:r>
          </a:p>
          <a:p>
            <a:r>
              <a:rPr lang="it-IT" dirty="0">
                <a:solidFill>
                  <a:schemeClr val="tx1"/>
                </a:solidFill>
              </a:rPr>
              <a:t>n</a:t>
            </a:r>
            <a:r>
              <a:rPr lang="it-IT" dirty="0" smtClean="0">
                <a:solidFill>
                  <a:schemeClr val="tx1"/>
                </a:solidFill>
              </a:rPr>
              <a:t>on è detto che sia sempre possibile partizionare un grafo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endParaRPr lang="it-IT" dirty="0" smtClean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In effetti, decidere se un grafo è partizionabile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r>
              <a:rPr lang="it-IT" dirty="0" smtClean="0">
                <a:solidFill>
                  <a:schemeClr val="tx1"/>
                </a:solidFill>
              </a:rPr>
              <a:t> è un problema NP-completo</a:t>
            </a:r>
          </a:p>
        </p:txBody>
      </p:sp>
    </p:spTree>
    <p:extLst>
      <p:ext uri="{BB962C8B-B14F-4D97-AF65-F5344CB8AC3E}">
        <p14:creationId xmlns:p14="http://schemas.microsoft.com/office/powerpoint/2010/main" val="1487610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Problema 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Strong Web-</a:t>
                </a:r>
                <a:r>
                  <a:rPr lang="it-IT" b="1" dirty="0" err="1" smtClean="0">
                    <a:solidFill>
                      <a:schemeClr val="tx1"/>
                    </a:solidFill>
                  </a:rPr>
                  <a:t>Communities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b="1" dirty="0" err="1" smtClean="0">
                    <a:solidFill>
                      <a:schemeClr val="tx1"/>
                    </a:solidFill>
                  </a:rPr>
                  <a:t>Partitioning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(SWCP)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: dato un grafo G=(V,E),    decidere se esiste un sottoinsieme C di V tale che C e V-C sono due 	         strong web-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communities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b="1" dirty="0" smtClean="0">
                    <a:solidFill>
                      <a:schemeClr val="tx1"/>
                    </a:solidFill>
                  </a:rPr>
                  <a:t>Teorema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: SWCP è NP-completo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Prima di dimostrare il teorema, abbiamo bisogno di un lemma</a:t>
                </a:r>
              </a:p>
              <a:p>
                <a:r>
                  <a:rPr lang="it-IT" b="1" dirty="0" smtClean="0">
                    <a:solidFill>
                      <a:schemeClr val="tx1"/>
                    </a:solidFill>
                  </a:rPr>
                  <a:t>Lemma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: se G=(V,E) è partizionabile in due strong web-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communities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e esistono 	   x, y,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V tali che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(x) = {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y,z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} 				</a:t>
                </a:r>
                <a:r>
                  <a:rPr lang="it-IT" sz="1600" i="1" dirty="0" smtClean="0">
                    <a:solidFill>
                      <a:srgbClr val="00B050"/>
                    </a:solidFill>
                  </a:rPr>
                  <a:t>ossia x ha grado 2 in G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				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u="sng" dirty="0" smtClean="0">
                    <a:solidFill>
                      <a:schemeClr val="tx1"/>
                    </a:solidFill>
                  </a:rPr>
                  <a:t>allora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per ogni C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⊂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V tale che C e V-C sono </a:t>
                </a:r>
                <a:r>
                  <a:rPr lang="it-IT" dirty="0">
                    <a:solidFill>
                      <a:schemeClr val="tx1"/>
                    </a:solidFill>
                  </a:rPr>
                  <a:t>due strong web-</a:t>
                </a:r>
                <a:r>
                  <a:rPr lang="it-IT" dirty="0" err="1">
                    <a:solidFill>
                      <a:schemeClr val="tx1"/>
                    </a:solidFill>
                  </a:rPr>
                  <a:t>communities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				  x</a:t>
                </a:r>
                <a:r>
                  <a:rPr lang="it-IT" dirty="0">
                    <a:solidFill>
                      <a:schemeClr val="tx1"/>
                    </a:solidFill>
                  </a:rPr>
                  <a:t>, y, </a:t>
                </a:r>
                <a:r>
                  <a:rPr lang="it-IT" dirty="0" err="1">
                    <a:solidFill>
                      <a:schemeClr val="tx1"/>
                    </a:solidFill>
                  </a:rPr>
                  <a:t>z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C oppure </a:t>
                </a:r>
                <a:r>
                  <a:rPr lang="it-IT" dirty="0">
                    <a:solidFill>
                      <a:schemeClr val="tx1"/>
                    </a:solidFill>
                  </a:rPr>
                  <a:t>x, y, </a:t>
                </a:r>
                <a:r>
                  <a:rPr lang="it-IT" dirty="0" err="1">
                    <a:solidFill>
                      <a:schemeClr val="tx1"/>
                    </a:solidFill>
                  </a:rPr>
                  <a:t>z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V-C </a:t>
                </a:r>
              </a:p>
              <a:p>
                <a:pPr lvl="1"/>
                <a:r>
                  <a:rPr lang="it-IT" u="sng" dirty="0" smtClean="0">
                    <a:solidFill>
                      <a:schemeClr val="tx1"/>
                    </a:solidFill>
                  </a:rPr>
                  <a:t>Dimostrazione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. Sia </a:t>
                </a:r>
                <a:r>
                  <a:rPr lang="it-IT" dirty="0">
                    <a:solidFill>
                      <a:schemeClr val="tx1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⊂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V tale che C e V-C sono due strong web-</a:t>
                </a:r>
                <a:r>
                  <a:rPr lang="it-IT" dirty="0" err="1">
                    <a:solidFill>
                      <a:schemeClr val="tx1"/>
                    </a:solidFill>
                  </a:rPr>
                  <a:t>communities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senza perdita di generalità, assumiamo che x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C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se fosse y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V – C 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V – C allora |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(x)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C|= 0 &lt; |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(x)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(V – C)|= 2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se fosse </a:t>
                </a:r>
                <a:r>
                  <a:rPr lang="it-IT" dirty="0">
                    <a:solidFill>
                      <a:schemeClr val="tx1"/>
                    </a:solidFill>
                  </a:rPr>
                  <a:t>y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C </a:t>
                </a:r>
                <a:r>
                  <a:rPr lang="it-IT" dirty="0">
                    <a:solidFill>
                      <a:schemeClr val="tx1"/>
                    </a:solidFill>
                  </a:rPr>
                  <a:t>e </a:t>
                </a:r>
                <a:r>
                  <a:rPr lang="it-IT" dirty="0" err="1">
                    <a:solidFill>
                      <a:schemeClr val="tx1"/>
                    </a:solidFill>
                  </a:rPr>
                  <a:t>z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V – C allora |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(x)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C|=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1 = </a:t>
                </a:r>
                <a:r>
                  <a:rPr lang="it-IT" dirty="0">
                    <a:solidFill>
                      <a:schemeClr val="tx1"/>
                    </a:solidFill>
                  </a:rPr>
                  <a:t>|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(x)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(V – C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)| 															e analogamente se fosse </a:t>
                </a:r>
                <a:r>
                  <a:rPr lang="it-IT" dirty="0">
                    <a:solidFill>
                      <a:schemeClr val="tx1"/>
                    </a:solidFill>
                  </a:rPr>
                  <a:t>y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V </a:t>
                </a:r>
                <a:r>
                  <a:rPr lang="it-IT" dirty="0">
                    <a:solidFill>
                      <a:schemeClr val="tx1"/>
                    </a:solidFill>
                  </a:rPr>
                  <a:t>–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C </a:t>
                </a:r>
                <a:r>
                  <a:rPr lang="it-IT" dirty="0">
                    <a:solidFill>
                      <a:schemeClr val="tx1"/>
                    </a:solidFill>
                  </a:rPr>
                  <a:t>e </a:t>
                </a:r>
                <a:r>
                  <a:rPr lang="it-IT" dirty="0" err="1">
                    <a:solidFill>
                      <a:schemeClr val="tx1"/>
                    </a:solidFill>
                  </a:rPr>
                  <a:t>z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C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in tutti e due i casi verrebbe contraddetta l’ipotesi che </a:t>
                </a:r>
                <a:r>
                  <a:rPr lang="it-IT" dirty="0">
                    <a:solidFill>
                      <a:schemeClr val="tx1"/>
                    </a:solidFill>
                  </a:rPr>
                  <a:t>C e V-C sono due strong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web-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communities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   															QED</a:t>
                </a:r>
                <a:endParaRPr lang="it-IT" dirty="0">
                  <a:solidFill>
                    <a:schemeClr val="tx1"/>
                  </a:solidFill>
                </a:endParaRPr>
              </a:p>
              <a:p>
                <a:pPr lvl="1"/>
                <a:endParaRPr lang="it-IT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  <a:blipFill rotWithShape="0">
                <a:blip r:embed="rId2"/>
                <a:stretch>
                  <a:fillRect l="-444" t="-6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058739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Problema 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Strong Web-</a:t>
                </a:r>
                <a:r>
                  <a:rPr lang="it-IT" b="1" dirty="0" err="1" smtClean="0">
                    <a:solidFill>
                      <a:schemeClr val="tx1"/>
                    </a:solidFill>
                  </a:rPr>
                  <a:t>Communities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b="1" dirty="0" err="1" smtClean="0">
                    <a:solidFill>
                      <a:schemeClr val="tx1"/>
                    </a:solidFill>
                  </a:rPr>
                  <a:t>Partitioning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(SWCP)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: dato un grafo G=(V,E),    decidere se esiste un sottoinsieme C di V tale che C e V-C sono due 	         strong web-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communities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b="1" dirty="0" smtClean="0">
                    <a:solidFill>
                      <a:schemeClr val="tx1"/>
                    </a:solidFill>
                  </a:rPr>
                  <a:t>Teorema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: SWCP è NP-completo</a:t>
                </a:r>
              </a:p>
              <a:p>
                <a:r>
                  <a:rPr lang="it-IT" u="sng" dirty="0" smtClean="0">
                    <a:solidFill>
                      <a:schemeClr val="tx1"/>
                    </a:solidFill>
                  </a:rPr>
                  <a:t>Dimostrazione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. Il problema è in NP: un certificato è un sottoinsieme </a:t>
                </a:r>
                <a:r>
                  <a:rPr lang="it-IT" dirty="0">
                    <a:solidFill>
                      <a:schemeClr val="tx1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⊂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V, e 						verificare che C e V-C sono strong web-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communities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richiede 					tempo polinomiale in |G|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Per dimostrare la completezza di SWCP riduciamo ad esso 3SAT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siano X = {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t-IT" b="1" baseline="-25000" dirty="0" smtClean="0">
                    <a:solidFill>
                      <a:srgbClr val="162DCF"/>
                    </a:solidFill>
                  </a:rPr>
                  <a:t>1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… , </a:t>
                </a:r>
                <a:r>
                  <a:rPr lang="is-IS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b="1" baseline="-25000" dirty="0" smtClean="0">
                    <a:solidFill>
                      <a:srgbClr val="162DCF"/>
                    </a:solidFill>
                  </a:rPr>
                  <a:t>n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} e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f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t-IT" b="1" baseline="-25000" dirty="0" smtClean="0">
                    <a:solidFill>
                      <a:srgbClr val="DD51E7"/>
                    </a:solidFill>
                  </a:rPr>
                  <a:t>1</a:t>
                </a:r>
                <a:r>
                  <a:rPr lang="it-IT" baseline="-250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t-IT" b="1" baseline="-25000" dirty="0" smtClean="0">
                    <a:solidFill>
                      <a:srgbClr val="DD51E7"/>
                    </a:solidFill>
                  </a:rPr>
                  <a:t>2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 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…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 </m:t>
                    </m:r>
                  </m:oMath>
                </a14:m>
                <a:r>
                  <a:rPr lang="is-IS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s-IS" b="1" baseline="-25000" dirty="0" smtClean="0">
                    <a:solidFill>
                      <a:srgbClr val="DD51E7"/>
                    </a:solidFill>
                  </a:rPr>
                  <a:t>m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con </a:t>
                </a:r>
                <a:r>
                  <a:rPr lang="is-IS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s-IS" b="1" baseline="-25000" dirty="0" smtClean="0">
                    <a:solidFill>
                      <a:srgbClr val="DD51E7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r>
                      <a:rPr lang="is-IS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="1" baseline="-25000" dirty="0" smtClean="0">
                    <a:solidFill>
                      <a:srgbClr val="162DCF"/>
                    </a:solidFill>
                  </a:rPr>
                  <a:t>j1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∨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="1" baseline="-25000" dirty="0" smtClean="0">
                    <a:solidFill>
                      <a:srgbClr val="162DCF"/>
                    </a:solidFill>
                  </a:rPr>
                  <a:t>j2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∨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="1" baseline="-25000" dirty="0" smtClean="0">
                    <a:solidFill>
                      <a:srgbClr val="162DCF"/>
                    </a:solidFill>
                  </a:rPr>
                  <a:t>j3</a:t>
                </a:r>
                <a:r>
                  <a:rPr lang="is-IS" dirty="0" smtClean="0">
                    <a:solidFill>
                      <a:srgbClr val="162DCF"/>
                    </a:solidFill>
                  </a:rPr>
                  <a:t>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										e </a:t>
                </a:r>
                <a14:m>
                  <m:oMath xmlns:m="http://schemas.openxmlformats.org/officeDocument/2006/math">
                    <m:r>
                      <a:rPr lang="is-IS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="1" baseline="-25000" dirty="0">
                    <a:solidFill>
                      <a:srgbClr val="162DCF"/>
                    </a:solidFill>
                  </a:rPr>
                  <a:t>j</a:t>
                </a:r>
                <a:r>
                  <a:rPr lang="is-IS" b="1" baseline="-25000" dirty="0" smtClean="0">
                    <a:solidFill>
                      <a:srgbClr val="162DCF"/>
                    </a:solidFill>
                  </a:rPr>
                  <a:t>h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X oppure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="1" baseline="-25000" dirty="0">
                    <a:solidFill>
                      <a:srgbClr val="162DCF"/>
                    </a:solidFill>
                  </a:rPr>
                  <a:t>jh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X, per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= 1,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… , m  e  h = 1, 2, 3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costruiamo un grafo costituito da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due nodi ”specializzati” T e F che potranno appartenere alla stessa comunità C se e soltanto se C = V </a:t>
                </a:r>
                <a:r>
                  <a:rPr lang="is-IS" dirty="0" smtClean="0">
                    <a:solidFill>
                      <a:srgbClr val="00B050"/>
                    </a:solidFill>
                  </a:rPr>
                  <a:t>(e quindi C non è una comunità, poiché non è contenuta 								strettamente in V)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un gadget per ogni variabile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un gadget per ogni clausola</a:t>
                </a:r>
                <a:endParaRPr lang="it-IT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  <a:blipFill rotWithShape="0">
                <a:blip r:embed="rId2"/>
                <a:stretch>
                  <a:fillRect l="-444" t="-6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47491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</p:spPr>
            <p:txBody>
              <a:bodyPr>
                <a:normAutofit/>
              </a:bodyPr>
              <a:lstStyle/>
              <a:p>
                <a:r>
                  <a:rPr lang="it-IT" dirty="0">
                    <a:solidFill>
                      <a:schemeClr val="tx1"/>
                    </a:solidFill>
                  </a:rPr>
                  <a:t>In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figura </a:t>
                </a:r>
                <a:r>
                  <a:rPr lang="it-IT" dirty="0">
                    <a:solidFill>
                      <a:schemeClr val="tx1"/>
                    </a:solidFill>
                  </a:rPr>
                  <a:t>i </a:t>
                </a:r>
                <a:r>
                  <a:rPr lang="is-IS" dirty="0">
                    <a:solidFill>
                      <a:schemeClr val="tx1"/>
                    </a:solidFill>
                  </a:rPr>
                  <a:t>due nodi ”specializzati” T e F e il gadget per la variabile </a:t>
                </a:r>
                <a:r>
                  <a:rPr lang="is-IS" b="1" dirty="0">
                    <a:solidFill>
                      <a:srgbClr val="162DCF"/>
                    </a:solidFill>
                  </a:rPr>
                  <a:t>x</a:t>
                </a:r>
                <a:r>
                  <a:rPr lang="is-IS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: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gadget </a:t>
                </a:r>
                <a:r>
                  <a:rPr lang="is-IS" dirty="0">
                    <a:solidFill>
                      <a:schemeClr val="tx1"/>
                    </a:solidFill>
                  </a:rPr>
                  <a:t>che contiene i nodi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x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, </a:t>
                </a:r>
                <a:r>
                  <a:rPr lang="is-IS" dirty="0">
                    <a:solidFill>
                      <a:schemeClr val="tx1"/>
                    </a:solidFill>
                  </a:rPr>
                  <a:t>w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dirty="0">
                    <a:solidFill>
                      <a:schemeClr val="tx1"/>
                    </a:solidFill>
                  </a:rPr>
                  <a:t>, y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dirty="0">
                    <a:solidFill>
                      <a:schemeClr val="tx1"/>
                    </a:solidFill>
                  </a:rPr>
                  <a:t>, z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dirty="0">
                    <a:solidFill>
                      <a:schemeClr val="tx1"/>
                    </a:solidFill>
                  </a:rPr>
                  <a:t>, t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dirty="0">
                    <a:solidFill>
                      <a:schemeClr val="tx1"/>
                    </a:solidFill>
                  </a:rPr>
                  <a:t>, f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dirty="0">
                    <a:solidFill>
                      <a:schemeClr val="tx1"/>
                    </a:solidFill>
                  </a:rPr>
                  <a:t> </a:t>
                </a:r>
              </a:p>
              <a:p>
                <a:pPr lvl="1"/>
                <a:r>
                  <a:rPr lang="is-IS" dirty="0">
                    <a:solidFill>
                      <a:schemeClr val="tx1"/>
                    </a:solidFill>
                  </a:rPr>
                  <a:t>e tanti nodi senza nome (quelli piccoli in figura): al nodo x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dirty="0">
                    <a:solidFill>
                      <a:schemeClr val="tx1"/>
                    </a:solidFill>
                  </a:rPr>
                  <a:t> (w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dirty="0">
                    <a:solidFill>
                      <a:schemeClr val="tx1"/>
                    </a:solidFill>
                  </a:rPr>
                  <a:t>) sono collegati tanti senza nome quante sono le clausole che contengono la variabile </a:t>
                </a:r>
                <a:r>
                  <a:rPr lang="is-IS" b="1" dirty="0">
                    <a:solidFill>
                      <a:srgbClr val="162DCF"/>
                    </a:solidFill>
                  </a:rPr>
                  <a:t>x</a:t>
                </a:r>
                <a:r>
                  <a:rPr lang="is-IS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dirty="0">
                    <a:solidFill>
                      <a:srgbClr val="162DCF"/>
                    </a:solidFill>
                  </a:rPr>
                  <a:t> </a:t>
                </a:r>
                <a:r>
                  <a:rPr lang="is-IS" dirty="0">
                    <a:solidFill>
                      <a:schemeClr val="tx1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</a:t>
                </a:r>
                <a:r>
                  <a:rPr lang="is-IS" b="1" dirty="0">
                    <a:solidFill>
                      <a:srgbClr val="162DCF"/>
                    </a:solidFill>
                  </a:rPr>
                  <a:t>x</a:t>
                </a:r>
                <a:r>
                  <a:rPr lang="is-IS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) più uno</a:t>
                </a:r>
                <a:endParaRPr lang="is-IS" dirty="0">
                  <a:solidFill>
                    <a:schemeClr val="tx1"/>
                  </a:solidFill>
                </a:endParaRPr>
              </a:p>
              <a:p>
                <a:pPr lvl="2"/>
                <a:r>
                  <a:rPr lang="is-IS" dirty="0">
                    <a:solidFill>
                      <a:schemeClr val="tx1"/>
                    </a:solidFill>
                  </a:rPr>
                  <a:t>nell’esempio in figura, </a:t>
                </a:r>
                <a:r>
                  <a:rPr lang="is-IS" b="1" dirty="0">
                    <a:solidFill>
                      <a:srgbClr val="162DCF"/>
                    </a:solidFill>
                  </a:rPr>
                  <a:t>x</a:t>
                </a:r>
                <a:r>
                  <a:rPr lang="is-IS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dirty="0">
                    <a:solidFill>
                      <a:schemeClr val="tx1"/>
                    </a:solidFill>
                  </a:rPr>
                  <a:t> è contenuta in due clausole e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¬ </m:t>
                    </m:r>
                  </m:oMath>
                </a14:m>
                <a:r>
                  <a:rPr lang="is-IS" b="1" dirty="0">
                    <a:solidFill>
                      <a:srgbClr val="162DCF"/>
                    </a:solidFill>
                  </a:rPr>
                  <a:t>x</a:t>
                </a:r>
                <a:r>
                  <a:rPr lang="is-IS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dirty="0">
                    <a:solidFill>
                      <a:schemeClr val="tx1"/>
                    </a:solidFill>
                  </a:rPr>
                  <a:t> in una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clausola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se T e F sono nella stessa comunità, tutti i nodi in figura sono in quella comunità</a:t>
                </a:r>
              </a:p>
              <a:p>
                <a:r>
                  <a:rPr lang="is-IS" dirty="0">
                    <a:solidFill>
                      <a:schemeClr val="tx1"/>
                    </a:solidFill>
                  </a:rPr>
                  <a:t>se T e F sono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in due comunità: diciamo se  T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C e F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V </a:t>
                </a:r>
                <a:r>
                  <a:rPr lang="is-IS" dirty="0">
                    <a:solidFill>
                      <a:schemeClr val="tx1"/>
                    </a:solidFill>
                  </a:rPr>
                  <a:t>–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poiché t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e f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hanno grado 2 allora T, t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, y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devono essere 					     contenuti in C e F, f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, z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devono essere contenuti in V </a:t>
                </a:r>
                <a:r>
                  <a:rPr lang="is-IS" dirty="0">
                    <a:solidFill>
                      <a:schemeClr val="tx1"/>
                    </a:solidFill>
                  </a:rPr>
                  <a:t>–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perché questo sia possibile è necessario che 						       esattamente uno dei nodi  x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e w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sia contenuto in C e 				       esattamente uno dei nodi  </a:t>
                </a:r>
                <a:r>
                  <a:rPr lang="is-IS" dirty="0">
                    <a:solidFill>
                      <a:schemeClr val="tx1"/>
                    </a:solidFill>
                  </a:rPr>
                  <a:t>x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dirty="0">
                    <a:solidFill>
                      <a:schemeClr val="tx1"/>
                    </a:solidFill>
                  </a:rPr>
                  <a:t> e w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dirty="0">
                    <a:solidFill>
                      <a:schemeClr val="tx1"/>
                    </a:solidFill>
                  </a:rPr>
                  <a:t> sia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contenuto in V </a:t>
                </a:r>
                <a:r>
                  <a:rPr lang="is-IS" dirty="0">
                    <a:solidFill>
                      <a:schemeClr val="tx1"/>
                    </a:solidFill>
                  </a:rPr>
                  <a:t>–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e, naturalmente, ciascun nodo senza nome deve essere 					     contenuto	nella stessa comunità che contiene il padre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  <a:blipFill rotWithShape="0">
                <a:blip r:embed="rId2"/>
                <a:stretch>
                  <a:fillRect l="-444" t="-659" r="-69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4" t="7627" r="69642" b="54457"/>
          <a:stretch/>
        </p:blipFill>
        <p:spPr>
          <a:xfrm>
            <a:off x="9210906" y="3378818"/>
            <a:ext cx="1901577" cy="250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46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In figura: </a:t>
                </a:r>
                <a:r>
                  <a:rPr lang="it-IT" dirty="0">
                    <a:solidFill>
                      <a:schemeClr val="tx1"/>
                    </a:solidFill>
                  </a:rPr>
                  <a:t>i </a:t>
                </a:r>
                <a:r>
                  <a:rPr lang="is-IS" dirty="0">
                    <a:solidFill>
                      <a:schemeClr val="tx1"/>
                    </a:solidFill>
                  </a:rPr>
                  <a:t>due nodi ”specializzati” T e F, il gadget per la variabile </a:t>
                </a:r>
                <a:r>
                  <a:rPr lang="is-IS" b="1" dirty="0">
                    <a:solidFill>
                      <a:srgbClr val="DD51E7"/>
                    </a:solidFill>
                  </a:rPr>
                  <a:t>c</a:t>
                </a:r>
                <a:r>
                  <a:rPr lang="is-IS" b="1" baseline="-25000" dirty="0">
                    <a:solidFill>
                      <a:srgbClr val="DD51E7"/>
                    </a:solidFill>
                  </a:rPr>
                  <a:t>j</a:t>
                </a:r>
                <a:r>
                  <a:rPr lang="is-IS" dirty="0">
                    <a:solidFill>
                      <a:schemeClr val="tx1"/>
                    </a:solidFill>
                  </a:rPr>
                  <a:t> e i suoi collegamenti con i gadget variabile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: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il gadget per la variabile </a:t>
                </a:r>
                <a:r>
                  <a:rPr lang="is-IS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s-IS" b="1" baseline="-25000" dirty="0" smtClean="0">
                    <a:solidFill>
                      <a:srgbClr val="DD51E7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contiene </a:t>
                </a:r>
                <a:r>
                  <a:rPr lang="is-IS" dirty="0">
                    <a:solidFill>
                      <a:schemeClr val="tx1"/>
                    </a:solidFill>
                  </a:rPr>
                  <a:t>i nodi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c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aseline="-25000" dirty="0">
                    <a:solidFill>
                      <a:schemeClr val="tx1"/>
                    </a:solidFill>
                  </a:rPr>
                  <a:t>j1</a:t>
                </a:r>
                <a:r>
                  <a:rPr lang="is-IS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aseline="-25000" dirty="0">
                    <a:solidFill>
                      <a:schemeClr val="tx1"/>
                    </a:solidFill>
                  </a:rPr>
                  <a:t>j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s-IS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aseline="-25000" dirty="0">
                    <a:solidFill>
                      <a:schemeClr val="tx1"/>
                    </a:solidFill>
                  </a:rPr>
                  <a:t>j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3</a:t>
                </a:r>
                <a:endParaRPr lang="is-IS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is-IS" dirty="0">
                    <a:solidFill>
                      <a:schemeClr val="tx1"/>
                    </a:solidFill>
                  </a:rPr>
                  <a:t>e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il nodo c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è collegato ai letterali contenuti nella clausola </a:t>
                </a:r>
                <a:r>
                  <a:rPr lang="is-IS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s-IS" baseline="-25000" dirty="0" smtClean="0">
                    <a:solidFill>
                      <a:srgbClr val="DD51E7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: al nodo x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se </a:t>
                </a:r>
                <a:r>
                  <a:rPr lang="is-IS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s-IS" b="1" baseline="-25000" dirty="0" smtClean="0">
                    <a:solidFill>
                      <a:srgbClr val="DD51E7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contiene il letterale </a:t>
                </a:r>
                <a:r>
                  <a:rPr lang="is-IS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b="1" baseline="-25000" dirty="0" smtClean="0">
                    <a:solidFill>
                      <a:srgbClr val="162DCF"/>
                    </a:solidFill>
                  </a:rPr>
                  <a:t>i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, al nodo w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se </a:t>
                </a:r>
                <a:r>
                  <a:rPr lang="is-IS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s-IS" b="1" baseline="-25000" dirty="0" smtClean="0">
                    <a:solidFill>
                      <a:srgbClr val="DD51E7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contiene il letterale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¬ </m:t>
                    </m:r>
                  </m:oMath>
                </a14:m>
                <a:r>
                  <a:rPr lang="is-IS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b="1" baseline="-25000" dirty="0" smtClean="0">
                    <a:solidFill>
                      <a:srgbClr val="162DCF"/>
                    </a:solidFill>
                  </a:rPr>
                  <a:t>i</a:t>
                </a:r>
                <a:endParaRPr lang="is-IS" b="1" baseline="-25000" dirty="0">
                  <a:solidFill>
                    <a:srgbClr val="162DCF"/>
                  </a:solidFill>
                </a:endParaRPr>
              </a:p>
              <a:p>
                <a:pPr lvl="2"/>
                <a:r>
                  <a:rPr lang="is-IS" dirty="0">
                    <a:solidFill>
                      <a:schemeClr val="tx1"/>
                    </a:solidFill>
                  </a:rPr>
                  <a:t>nell’esempio in figura, </a:t>
                </a:r>
                <a:r>
                  <a:rPr lang="is-IS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s-IS" b="1" baseline="-25000" dirty="0" smtClean="0">
                    <a:solidFill>
                      <a:srgbClr val="DD51E7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= </a:t>
                </a:r>
                <a:r>
                  <a:rPr lang="is-IS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b="1" baseline="-25000" dirty="0" smtClean="0">
                    <a:solidFill>
                      <a:srgbClr val="162DCF"/>
                    </a:solidFill>
                  </a:rPr>
                  <a:t>1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∨ </m:t>
                    </m:r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¬ </m:t>
                    </m:r>
                  </m:oMath>
                </a14:m>
                <a:r>
                  <a:rPr lang="is-IS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b="1" baseline="-25000" dirty="0" smtClean="0">
                    <a:solidFill>
                      <a:srgbClr val="162DCF"/>
                    </a:solidFill>
                  </a:rPr>
                  <a:t>2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∨ </m:t>
                    </m:r>
                  </m:oMath>
                </a14:m>
                <a:r>
                  <a:rPr lang="is-IS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b="1" baseline="-25000" dirty="0" smtClean="0">
                    <a:solidFill>
                      <a:srgbClr val="162DCF"/>
                    </a:solidFill>
                  </a:rPr>
                  <a:t>3</a:t>
                </a:r>
                <a:endParaRPr lang="is-IS" b="1" dirty="0" smtClean="0">
                  <a:solidFill>
                    <a:srgbClr val="162DCF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se T e F sono nella stessa comunità, tutti i nodi in figura sono in quella comunità</a:t>
                </a:r>
              </a:p>
              <a:p>
                <a:r>
                  <a:rPr lang="is-IS" dirty="0">
                    <a:solidFill>
                      <a:schemeClr val="tx1"/>
                    </a:solidFill>
                  </a:rPr>
                  <a:t>se T e F sono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in due comunità: diciamo se  T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C e F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V </a:t>
                </a:r>
                <a:r>
                  <a:rPr lang="is-IS" dirty="0">
                    <a:solidFill>
                      <a:schemeClr val="tx1"/>
                    </a:solidFill>
                  </a:rPr>
                  <a:t>–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poiché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aseline="-25000" dirty="0">
                    <a:solidFill>
                      <a:schemeClr val="tx1"/>
                    </a:solidFill>
                  </a:rPr>
                  <a:t>j1</a:t>
                </a:r>
                <a:r>
                  <a:rPr lang="is-IS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aseline="-25000" dirty="0">
                    <a:solidFill>
                      <a:schemeClr val="tx1"/>
                    </a:solidFill>
                  </a:rPr>
                  <a:t>j2</a:t>
                </a:r>
                <a:r>
                  <a:rPr lang="is-IS" dirty="0">
                    <a:solidFill>
                      <a:schemeClr val="tx1"/>
                    </a:solidFill>
                  </a:rPr>
                  <a:t>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e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aseline="-25000" dirty="0">
                    <a:solidFill>
                      <a:schemeClr val="tx1"/>
                    </a:solidFill>
                  </a:rPr>
                  <a:t>j3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hanno grado 2 allora T e c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 							        devono essere 	contenuti in C 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perché questo sia possibile è necessario che 							        almeno uno dei nodi nei gadget variabile collegato 							           a c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sia contenuto in C</a:t>
                </a:r>
              </a:p>
              <a:p>
                <a:pPr lvl="2"/>
                <a:r>
                  <a:rPr lang="is-IS" sz="1400" dirty="0" smtClean="0">
                    <a:solidFill>
                      <a:schemeClr val="tx1"/>
                    </a:solidFill>
                  </a:rPr>
                  <a:t>nell’esempio in figura almeno uno fra x</a:t>
                </a:r>
                <a:r>
                  <a:rPr lang="is-IS" sz="1400" baseline="-25000" dirty="0" smtClean="0">
                    <a:solidFill>
                      <a:schemeClr val="tx1"/>
                    </a:solidFill>
                  </a:rPr>
                  <a:t>1</a:t>
                </a:r>
                <a:r>
                  <a:rPr lang="is-IS" sz="1400" dirty="0" smtClean="0">
                    <a:solidFill>
                      <a:schemeClr val="tx1"/>
                    </a:solidFill>
                  </a:rPr>
                  <a:t>, w</a:t>
                </a:r>
                <a:r>
                  <a:rPr lang="is-IS" sz="1400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s-IS" sz="1400" dirty="0" smtClean="0">
                    <a:solidFill>
                      <a:schemeClr val="tx1"/>
                    </a:solidFill>
                  </a:rPr>
                  <a:t>, x</a:t>
                </a:r>
                <a:r>
                  <a:rPr lang="is-IS" sz="1400" baseline="-25000" dirty="0" smtClean="0">
                    <a:solidFill>
                      <a:schemeClr val="tx1"/>
                    </a:solidFill>
                  </a:rPr>
                  <a:t>3</a:t>
                </a:r>
                <a:r>
                  <a:rPr lang="is-IS" sz="1400" dirty="0" smtClean="0">
                    <a:solidFill>
                      <a:schemeClr val="tx1"/>
                    </a:solidFill>
                  </a:rPr>
                  <a:t> 								      deve essere contenuto in C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altrimenti c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avrebbe tanti vicini in C quanti in V - C</a:t>
                </a:r>
                <a:endParaRPr lang="is-IS" sz="16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  <a:blipFill rotWithShape="0">
                <a:blip r:embed="rId2"/>
                <a:stretch>
                  <a:fillRect l="-444" t="-6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53" t="6231" r="54896" b="51862"/>
          <a:stretch/>
        </p:blipFill>
        <p:spPr>
          <a:xfrm>
            <a:off x="7984272" y="3834702"/>
            <a:ext cx="3624147" cy="262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000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Una visione d’insieme: in figura, la funzione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f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dirty="0" smtClean="0">
                    <a:solidFill>
                      <a:srgbClr val="162DCF"/>
                    </a:solidFill>
                  </a:rPr>
                  <a:t>x</a:t>
                </a:r>
                <a:r>
                  <a:rPr lang="it-IT" baseline="-25000" dirty="0" smtClean="0">
                    <a:solidFill>
                      <a:srgbClr val="162DCF"/>
                    </a:solidFill>
                  </a:rPr>
                  <a:t>1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</a:t>
                </a:r>
                <a:r>
                  <a:rPr lang="it-IT" dirty="0" smtClean="0">
                    <a:solidFill>
                      <a:srgbClr val="162DCF"/>
                    </a:solidFill>
                  </a:rPr>
                  <a:t>x</a:t>
                </a:r>
                <a:r>
                  <a:rPr lang="it-IT" baseline="-25000" dirty="0" smtClean="0">
                    <a:solidFill>
                      <a:srgbClr val="162DCF"/>
                    </a:solidFill>
                  </a:rPr>
                  <a:t>2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</a:t>
                </a:r>
                <a:r>
                  <a:rPr lang="it-IT" dirty="0" smtClean="0">
                    <a:solidFill>
                      <a:srgbClr val="162DCF"/>
                    </a:solidFill>
                  </a:rPr>
                  <a:t>x</a:t>
                </a:r>
                <a:r>
                  <a:rPr lang="it-IT" baseline="-25000" dirty="0" smtClean="0">
                    <a:solidFill>
                      <a:srgbClr val="162DCF"/>
                    </a:solidFill>
                  </a:rPr>
                  <a:t>3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= </a:t>
                </a:r>
                <a:r>
                  <a:rPr lang="it-IT" dirty="0" smtClean="0">
                    <a:solidFill>
                      <a:srgbClr val="DD51E7"/>
                    </a:solidFill>
                  </a:rPr>
                  <a:t>c</a:t>
                </a:r>
                <a:r>
                  <a:rPr lang="it-IT" baseline="-25000" dirty="0" smtClean="0">
                    <a:solidFill>
                      <a:srgbClr val="DD51E7"/>
                    </a:solidFill>
                  </a:rPr>
                  <a:t>1</a:t>
                </a:r>
                <a:r>
                  <a:rPr lang="it-IT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rgbClr val="DD51E7"/>
                    </a:solidFill>
                  </a:rPr>
                  <a:t>c</a:t>
                </a:r>
                <a:r>
                  <a:rPr lang="it-IT" baseline="-25000" dirty="0" smtClean="0">
                    <a:solidFill>
                      <a:srgbClr val="DD51E7"/>
                    </a:solidFill>
                  </a:rPr>
                  <a:t>2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	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     																											   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con 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t-IT" b="1" baseline="-25000" dirty="0" smtClean="0">
                    <a:solidFill>
                      <a:srgbClr val="DD51E7"/>
                    </a:solidFill>
                  </a:rPr>
                  <a:t>1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</a:t>
                </a:r>
                <a:r>
                  <a:rPr lang="it-IT" dirty="0" smtClean="0">
                    <a:solidFill>
                      <a:srgbClr val="162DCF"/>
                    </a:solidFill>
                  </a:rPr>
                  <a:t>x</a:t>
                </a:r>
                <a:r>
                  <a:rPr lang="it-IT" baseline="-25000" dirty="0" smtClean="0">
                    <a:solidFill>
                      <a:srgbClr val="162DCF"/>
                    </a:solidFill>
                  </a:rPr>
                  <a:t>1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∨</m:t>
                    </m:r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rgbClr val="162DCF"/>
                    </a:solidFill>
                  </a:rPr>
                  <a:t>x</a:t>
                </a:r>
                <a:r>
                  <a:rPr lang="it-IT" baseline="-25000" dirty="0" smtClean="0">
                    <a:solidFill>
                      <a:srgbClr val="162DCF"/>
                    </a:solidFill>
                  </a:rPr>
                  <a:t>2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∨ </m:t>
                    </m:r>
                  </m:oMath>
                </a14:m>
                <a:r>
                  <a:rPr lang="it-IT" dirty="0" smtClean="0">
                    <a:solidFill>
                      <a:srgbClr val="162DCF"/>
                    </a:solidFill>
                  </a:rPr>
                  <a:t>x</a:t>
                </a:r>
                <a:r>
                  <a:rPr lang="it-IT" baseline="-25000" dirty="0" smtClean="0">
                    <a:solidFill>
                      <a:srgbClr val="162DCF"/>
                    </a:solidFill>
                  </a:rPr>
                  <a:t>3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e 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t-IT" b="1" baseline="-25000" dirty="0" smtClean="0">
                    <a:solidFill>
                      <a:srgbClr val="DD51E7"/>
                    </a:solidFill>
                  </a:rPr>
                  <a:t>2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¬ </m:t>
                    </m:r>
                  </m:oMath>
                </a14:m>
                <a:r>
                  <a:rPr lang="it-IT" dirty="0" smtClean="0">
                    <a:solidFill>
                      <a:srgbClr val="162DCF"/>
                    </a:solidFill>
                  </a:rPr>
                  <a:t>x</a:t>
                </a:r>
                <a:r>
                  <a:rPr lang="it-IT" baseline="-25000" dirty="0" smtClean="0">
                    <a:solidFill>
                      <a:srgbClr val="162DCF"/>
                    </a:solidFill>
                  </a:rPr>
                  <a:t>1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∨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¬ </m:t>
                    </m:r>
                  </m:oMath>
                </a14:m>
                <a:r>
                  <a:rPr lang="it-IT" dirty="0" smtClean="0">
                    <a:solidFill>
                      <a:srgbClr val="162DCF"/>
                    </a:solidFill>
                  </a:rPr>
                  <a:t>x</a:t>
                </a:r>
                <a:r>
                  <a:rPr lang="it-IT" baseline="-25000" dirty="0" smtClean="0">
                    <a:solidFill>
                      <a:srgbClr val="162DCF"/>
                    </a:solidFill>
                  </a:rPr>
                  <a:t>2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∨ </m:t>
                    </m:r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¬ </m:t>
                    </m:r>
                  </m:oMath>
                </a14:m>
                <a:r>
                  <a:rPr lang="it-IT" dirty="0" smtClean="0">
                    <a:solidFill>
                      <a:srgbClr val="162DCF"/>
                    </a:solidFill>
                  </a:rPr>
                  <a:t>x</a:t>
                </a:r>
                <a:r>
                  <a:rPr lang="it-IT" baseline="-25000" dirty="0" smtClean="0">
                    <a:solidFill>
                      <a:srgbClr val="162DCF"/>
                    </a:solidFill>
                  </a:rPr>
                  <a:t>3</a:t>
                </a:r>
                <a:endParaRPr lang="is-IS" baseline="-25000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  <a:blipFill rotWithShape="0">
                <a:blip r:embed="rId2"/>
                <a:stretch>
                  <a:fillRect l="-444" t="-6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0" t="16409" r="25074" b="24922"/>
          <a:stretch/>
        </p:blipFill>
        <p:spPr>
          <a:xfrm>
            <a:off x="3021979" y="2174488"/>
            <a:ext cx="7649738" cy="408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1203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</p:spPr>
            <p:txBody>
              <a:bodyPr>
                <a:normAutofit/>
              </a:bodyPr>
              <a:lstStyle/>
              <a:p>
                <a:r>
                  <a:rPr lang="is-IS" dirty="0" smtClean="0">
                    <a:solidFill>
                      <a:schemeClr val="tx1"/>
                    </a:solidFill>
                  </a:rPr>
                  <a:t>G è partizionabile in due strong web-communities C e V-C solo se T e F </a:t>
                </a:r>
                <a:r>
                  <a:rPr lang="is-IS" b="1" i="1" dirty="0" smtClean="0">
                    <a:solidFill>
                      <a:schemeClr val="tx1"/>
                    </a:solidFill>
                  </a:rPr>
                  <a:t>non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sono entrambi in C e non sono entrambi in V - C 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altrimenti, se T e F sono nello stesso insieme, tutti i nodi in G sono in quell’insieme!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Affinché  T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C e F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V </a:t>
                </a:r>
                <a:r>
                  <a:rPr lang="is-IS" dirty="0">
                    <a:solidFill>
                      <a:schemeClr val="tx1"/>
                    </a:solidFill>
                  </a:rPr>
                  <a:t>–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</a:t>
                </a:r>
              </a:p>
              <a:p>
                <a:pPr lvl="1"/>
                <a:r>
                  <a:rPr lang="is-IS" sz="1800" dirty="0">
                    <a:solidFill>
                      <a:schemeClr val="tx1"/>
                    </a:solidFill>
                  </a:rPr>
                  <a:t>1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) Per ogni variabile </a:t>
                </a:r>
                <a:r>
                  <a:rPr lang="is-IS" sz="1800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 smtClean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 in X, esattamente </a:t>
                </a:r>
                <a:r>
                  <a:rPr lang="is-IS" sz="1800" dirty="0">
                    <a:solidFill>
                      <a:schemeClr val="tx1"/>
                    </a:solidFill>
                  </a:rPr>
                  <a:t>uno dei nodi  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e w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deve essere contenuto </a:t>
                </a:r>
                <a:r>
                  <a:rPr lang="is-IS" sz="1800" dirty="0">
                    <a:solidFill>
                      <a:schemeClr val="tx1"/>
                    </a:solidFill>
                  </a:rPr>
                  <a:t>in C e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esattamente </a:t>
                </a:r>
                <a:r>
                  <a:rPr lang="is-IS" sz="1800" dirty="0">
                    <a:solidFill>
                      <a:schemeClr val="tx1"/>
                    </a:solidFill>
                  </a:rPr>
                  <a:t>uno dei nodi  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e w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deve essere contenuto </a:t>
                </a:r>
                <a:r>
                  <a:rPr lang="is-IS" sz="1800" dirty="0">
                    <a:solidFill>
                      <a:schemeClr val="tx1"/>
                    </a:solidFill>
                  </a:rPr>
                  <a:t>in V – C </a:t>
                </a:r>
              </a:p>
              <a:p>
                <a:pPr lvl="2"/>
                <a:r>
                  <a:rPr lang="is-IS" sz="1800" dirty="0" smtClean="0">
                    <a:solidFill>
                      <a:schemeClr val="tx1"/>
                    </a:solidFill>
                  </a:rPr>
                  <a:t>allora, ogni partizione di G in due strong web communities corrisponde ad una assegnazione di verità 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a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 per </a:t>
                </a:r>
                <a:r>
                  <a:rPr lang="is-IS" sz="1800" dirty="0">
                    <a:solidFill>
                      <a:schemeClr val="tx1"/>
                    </a:solidFill>
                  </a:rPr>
                  <a:t>X: possiamo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decidere, per </a:t>
                </a:r>
                <a:r>
                  <a:rPr lang="is-IS" sz="1800" dirty="0">
                    <a:solidFill>
                      <a:schemeClr val="tx1"/>
                    </a:solidFill>
                  </a:rPr>
                  <a:t>ogni i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 [n], </a:t>
                </a:r>
                <a:endParaRPr lang="is-IS" sz="1800" dirty="0" smtClean="0">
                  <a:solidFill>
                    <a:schemeClr val="tx1"/>
                  </a:solidFill>
                </a:endParaRPr>
              </a:p>
              <a:p>
                <a:pPr lvl="2"/>
                <a:r>
                  <a:rPr lang="is-IS" sz="1800" dirty="0" smtClean="0">
                    <a:solidFill>
                      <a:schemeClr val="tx1"/>
                    </a:solidFill>
                  </a:rPr>
                  <a:t>che se x</a:t>
                </a:r>
                <a:r>
                  <a:rPr lang="is-IS" sz="1800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C (insieme con T) e w</a:t>
                </a:r>
                <a:r>
                  <a:rPr lang="is-IS" sz="1800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V –C allora 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a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(</a:t>
                </a:r>
                <a:r>
                  <a:rPr lang="is-IS" sz="1800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 smtClean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) =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vero, mentre 		 se </a:t>
                </a:r>
                <a:r>
                  <a:rPr lang="is-IS" sz="1800" dirty="0">
                    <a:solidFill>
                      <a:schemeClr val="tx1"/>
                    </a:solidFill>
                  </a:rPr>
                  <a:t>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V - C e </a:t>
                </a:r>
                <a:r>
                  <a:rPr lang="is-IS" sz="1800" dirty="0">
                    <a:solidFill>
                      <a:schemeClr val="tx1"/>
                    </a:solidFill>
                  </a:rPr>
                  <a:t>w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C </a:t>
                </a:r>
                <a:r>
                  <a:rPr lang="is-IS" sz="1800" dirty="0">
                    <a:solidFill>
                      <a:schemeClr val="tx1"/>
                    </a:solidFill>
                  </a:rPr>
                  <a:t>allora </a:t>
                </a:r>
                <a:r>
                  <a:rPr lang="is-IS" sz="1800" b="1" dirty="0">
                    <a:solidFill>
                      <a:srgbClr val="FF0000"/>
                    </a:solidFill>
                  </a:rPr>
                  <a:t>a</a:t>
                </a:r>
                <a:r>
                  <a:rPr lang="is-IS" sz="1800" dirty="0">
                    <a:solidFill>
                      <a:schemeClr val="tx1"/>
                    </a:solidFill>
                  </a:rPr>
                  <a:t>(</a:t>
                </a:r>
                <a:r>
                  <a:rPr lang="is-IS" sz="1800" b="1" dirty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) =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falso</a:t>
                </a:r>
              </a:p>
              <a:p>
                <a:pPr lvl="2"/>
                <a:r>
                  <a:rPr lang="is-IS" sz="1800" dirty="0" smtClean="0">
                    <a:solidFill>
                      <a:schemeClr val="tx1"/>
                    </a:solidFill>
                  </a:rPr>
                  <a:t>o, viceversa</a:t>
                </a:r>
                <a:r>
                  <a:rPr lang="is-IS" sz="1800" dirty="0">
                    <a:solidFill>
                      <a:schemeClr val="tx1"/>
                    </a:solidFill>
                  </a:rPr>
                  <a:t>, che se 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C (insieme con T) e w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V –C allora </a:t>
                </a:r>
                <a:r>
                  <a:rPr lang="is-IS" sz="1800" b="1" dirty="0">
                    <a:solidFill>
                      <a:srgbClr val="FF0000"/>
                    </a:solidFill>
                  </a:rPr>
                  <a:t>a</a:t>
                </a:r>
                <a:r>
                  <a:rPr lang="is-IS" sz="1800" dirty="0">
                    <a:solidFill>
                      <a:schemeClr val="tx1"/>
                    </a:solidFill>
                  </a:rPr>
                  <a:t>(</a:t>
                </a:r>
                <a:r>
                  <a:rPr lang="is-IS" sz="1800" b="1" dirty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) =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falso, </a:t>
                </a:r>
                <a:r>
                  <a:rPr lang="is-IS" sz="1800" dirty="0">
                    <a:solidFill>
                      <a:schemeClr val="tx1"/>
                    </a:solidFill>
                  </a:rPr>
                  <a:t>mentre se 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V -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C </a:t>
                </a:r>
                <a:r>
                  <a:rPr lang="is-IS" sz="1800" dirty="0">
                    <a:solidFill>
                      <a:schemeClr val="tx1"/>
                    </a:solidFill>
                  </a:rPr>
                  <a:t>e w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C allora </a:t>
                </a:r>
                <a:r>
                  <a:rPr lang="is-IS" sz="1800" b="1" dirty="0">
                    <a:solidFill>
                      <a:srgbClr val="FF0000"/>
                    </a:solidFill>
                  </a:rPr>
                  <a:t>a</a:t>
                </a:r>
                <a:r>
                  <a:rPr lang="is-IS" sz="1800" dirty="0">
                    <a:solidFill>
                      <a:schemeClr val="tx1"/>
                    </a:solidFill>
                  </a:rPr>
                  <a:t>(</a:t>
                </a:r>
                <a:r>
                  <a:rPr lang="is-IS" sz="1800" b="1" dirty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) =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vero</a:t>
                </a:r>
                <a:endParaRPr lang="is-IS" sz="1800" dirty="0">
                  <a:solidFill>
                    <a:schemeClr val="tx1"/>
                  </a:solidFill>
                </a:endParaRPr>
              </a:p>
              <a:p>
                <a:pPr lvl="2"/>
                <a:r>
                  <a:rPr lang="is-IS" sz="1800" dirty="0" smtClean="0">
                    <a:solidFill>
                      <a:schemeClr val="tx1"/>
                    </a:solidFill>
                  </a:rPr>
                  <a:t>ma in base a quale criterio scegliere fra le due opzioni?!</a:t>
                </a:r>
              </a:p>
              <a:p>
                <a:pPr lvl="3"/>
                <a:r>
                  <a:rPr lang="is-IS" sz="1600" dirty="0" smtClean="0">
                    <a:solidFill>
                      <a:schemeClr val="tx1"/>
                    </a:solidFill>
                  </a:rPr>
                  <a:t>In base all’insieme nel quale collochiamo i nodi c</a:t>
                </a:r>
                <a:r>
                  <a:rPr lang="is-IS" sz="1600" baseline="-25000" dirty="0" smtClean="0">
                    <a:solidFill>
                      <a:schemeClr val="tx1"/>
                    </a:solidFill>
                  </a:rPr>
                  <a:t>j 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(lo vedremo più avanti)..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  <a:blipFill rotWithShape="0">
                <a:blip r:embed="rId2"/>
                <a:stretch>
                  <a:fillRect l="-444" t="-659" r="-50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1452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</p:spPr>
            <p:txBody>
              <a:bodyPr>
                <a:normAutofit/>
              </a:bodyPr>
              <a:lstStyle/>
              <a:p>
                <a:r>
                  <a:rPr lang="is-IS" dirty="0" smtClean="0">
                    <a:solidFill>
                      <a:schemeClr val="tx1"/>
                    </a:solidFill>
                  </a:rPr>
                  <a:t>G è partizionabile in due strong web-communities solo se T e F </a:t>
                </a:r>
                <a:r>
                  <a:rPr lang="is-IS" b="1" i="1" dirty="0" smtClean="0">
                    <a:solidFill>
                      <a:schemeClr val="tx1"/>
                    </a:solidFill>
                  </a:rPr>
                  <a:t>non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sono nella stessa comunità, 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altrimenti, se T e F sono nella stessa comunita, tutti i nodi in G sono in quella comunità!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Affinché  T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C e F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V </a:t>
                </a:r>
                <a:r>
                  <a:rPr lang="is-IS" dirty="0">
                    <a:solidFill>
                      <a:schemeClr val="tx1"/>
                    </a:solidFill>
                  </a:rPr>
                  <a:t>–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</a:t>
                </a:r>
              </a:p>
              <a:p>
                <a:pPr lvl="1"/>
                <a:r>
                  <a:rPr lang="is-IS" sz="1800" dirty="0">
                    <a:solidFill>
                      <a:schemeClr val="tx1"/>
                    </a:solidFill>
                  </a:rPr>
                  <a:t>1) Per ogni variabile </a:t>
                </a:r>
                <a:r>
                  <a:rPr lang="is-IS" sz="1800" b="1" dirty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in X, esattamente uno dei nodi  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e w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deve essere contenuto in C e esattamente uno dei nodi  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e w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deve essere contenuto in V – C </a:t>
                </a:r>
              </a:p>
              <a:p>
                <a:pPr lvl="2"/>
                <a:r>
                  <a:rPr lang="is-IS" sz="1800" dirty="0">
                    <a:solidFill>
                      <a:schemeClr val="tx1"/>
                    </a:solidFill>
                  </a:rPr>
                  <a:t>allora, ogni partizione di G in due strong web communities corrisponde ad una assegnazione di verità </a:t>
                </a:r>
                <a:r>
                  <a:rPr lang="is-IS" sz="1800" b="1" dirty="0">
                    <a:solidFill>
                      <a:srgbClr val="FF0000"/>
                    </a:solidFill>
                  </a:rPr>
                  <a:t>a</a:t>
                </a:r>
                <a:r>
                  <a:rPr lang="is-IS" sz="1800" dirty="0">
                    <a:solidFill>
                      <a:schemeClr val="tx1"/>
                    </a:solidFill>
                  </a:rPr>
                  <a:t> per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X</a:t>
                </a:r>
                <a:endParaRPr lang="is-IS" sz="1800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is-IS" sz="1800" dirty="0">
                    <a:solidFill>
                      <a:schemeClr val="tx1"/>
                    </a:solidFill>
                  </a:rPr>
                  <a:t>2) Per ogni clausola </a:t>
                </a:r>
                <a:r>
                  <a:rPr lang="is-IS" sz="1800" b="1" dirty="0">
                    <a:solidFill>
                      <a:srgbClr val="DD51E7"/>
                    </a:solidFill>
                  </a:rPr>
                  <a:t>c</a:t>
                </a:r>
                <a:r>
                  <a:rPr lang="is-IS" sz="1800" b="1" baseline="-25000" dirty="0">
                    <a:solidFill>
                      <a:srgbClr val="DD51E7"/>
                    </a:solidFill>
                  </a:rPr>
                  <a:t>j</a:t>
                </a:r>
                <a:r>
                  <a:rPr lang="is-IS" sz="1800" dirty="0">
                    <a:solidFill>
                      <a:schemeClr val="tx1"/>
                    </a:solidFill>
                  </a:rPr>
                  <a:t>, il nodo c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j</a:t>
                </a:r>
                <a:r>
                  <a:rPr lang="is-IS" sz="1800" dirty="0">
                    <a:solidFill>
                      <a:schemeClr val="tx1"/>
                    </a:solidFill>
                  </a:rPr>
                  <a:t>  </a:t>
                </a:r>
                <a:r>
                  <a:rPr lang="is-IS" sz="1800" b="1" u="sng" dirty="0">
                    <a:solidFill>
                      <a:schemeClr val="tx1"/>
                    </a:solidFill>
                  </a:rPr>
                  <a:t>deve</a:t>
                </a:r>
                <a:r>
                  <a:rPr lang="is-IS" sz="1800" dirty="0">
                    <a:solidFill>
                      <a:schemeClr val="tx1"/>
                    </a:solidFill>
                  </a:rPr>
                  <a:t> appartenere a C (che contiene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T</a:t>
                </a:r>
                <a:r>
                  <a:rPr lang="is-IS" sz="1800" dirty="0">
                    <a:solidFill>
                      <a:schemeClr val="tx1"/>
                    </a:solidFill>
                  </a:rPr>
                  <a:t>), </a:t>
                </a:r>
                <a:endParaRPr lang="is-IS" sz="1800" dirty="0" smtClean="0">
                  <a:solidFill>
                    <a:schemeClr val="tx1"/>
                  </a:solidFill>
                </a:endParaRPr>
              </a:p>
              <a:p>
                <a:pPr lvl="2"/>
                <a:r>
                  <a:rPr lang="is-IS" sz="1600" dirty="0" smtClean="0">
                    <a:solidFill>
                      <a:schemeClr val="tx1"/>
                    </a:solidFill>
                  </a:rPr>
                  <a:t>e </a:t>
                </a:r>
                <a:r>
                  <a:rPr lang="is-IS" sz="1600" dirty="0">
                    <a:solidFill>
                      <a:schemeClr val="tx1"/>
                    </a:solidFill>
                  </a:rPr>
                  <a:t>perché questo sia possibile è necessario che almeno uno dei nodi nei gadget variabile collegato a c</a:t>
                </a:r>
                <a:r>
                  <a:rPr lang="is-IS" sz="1600" baseline="-25000" dirty="0">
                    <a:solidFill>
                      <a:schemeClr val="tx1"/>
                    </a:solidFill>
                  </a:rPr>
                  <a:t>j</a:t>
                </a:r>
                <a:r>
                  <a:rPr lang="is-IS" sz="1600" dirty="0">
                    <a:solidFill>
                      <a:schemeClr val="tx1"/>
                    </a:solidFill>
                  </a:rPr>
                  <a:t> sia contenuto in C</a:t>
                </a:r>
              </a:p>
              <a:p>
                <a:pPr lvl="2"/>
                <a:r>
                  <a:rPr lang="is-IS" sz="1600" dirty="0">
                    <a:solidFill>
                      <a:schemeClr val="tx1"/>
                    </a:solidFill>
                  </a:rPr>
                  <a:t>ossia, uno dei nodi corrispondenti a un letterale nella clausola </a:t>
                </a:r>
                <a:r>
                  <a:rPr lang="is-IS" sz="1600" b="1" dirty="0">
                    <a:solidFill>
                      <a:srgbClr val="DD51E7"/>
                    </a:solidFill>
                  </a:rPr>
                  <a:t>c</a:t>
                </a:r>
                <a:r>
                  <a:rPr lang="is-IS" sz="1600" b="1" baseline="-25000" dirty="0">
                    <a:solidFill>
                      <a:srgbClr val="DD51E7"/>
                    </a:solidFill>
                  </a:rPr>
                  <a:t>j</a:t>
                </a:r>
                <a:r>
                  <a:rPr lang="is-IS" sz="1600" dirty="0">
                    <a:solidFill>
                      <a:schemeClr val="tx1"/>
                    </a:solidFill>
                  </a:rPr>
                  <a:t> deve essere contenuto in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C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Non resta che concludere la prova: mostriamo </a:t>
                </a:r>
                <a:r>
                  <a:rPr lang="is-IS" dirty="0">
                    <a:solidFill>
                      <a:schemeClr val="tx1"/>
                    </a:solidFill>
                  </a:rPr>
                  <a:t>che G è partizionabile in due strong web-communities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se e soltanto se f </a:t>
                </a:r>
                <a:r>
                  <a:rPr lang="is-IS" dirty="0">
                    <a:solidFill>
                      <a:schemeClr val="tx1"/>
                    </a:solidFill>
                  </a:rPr>
                  <a:t>è soddisfacibile </a:t>
                </a:r>
                <a:endParaRPr lang="is-IS" dirty="0" smtClean="0">
                  <a:solidFill>
                    <a:schemeClr val="tx1"/>
                  </a:solidFill>
                </a:endParaRPr>
              </a:p>
              <a:p>
                <a:endParaRPr lang="is-IS" sz="18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1090185"/>
                <a:ext cx="9600060" cy="5555942"/>
              </a:xfrm>
              <a:blipFill rotWithShape="0">
                <a:blip r:embed="rId2"/>
                <a:stretch>
                  <a:fillRect l="-444" t="-659" r="-50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53627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7" y="1090185"/>
                <a:ext cx="9912295" cy="5555942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is-IS" dirty="0">
                    <a:solidFill>
                      <a:schemeClr val="tx1"/>
                    </a:solidFill>
                  </a:rPr>
                  <a:t>Concludiamo la prova: mostriamo che f è soddisfacibile se e soltanto se G è partizionabile in due strong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web-communities</a:t>
                </a:r>
              </a:p>
              <a:p>
                <a14:m>
                  <m:oMath xmlns:m="http://schemas.openxmlformats.org/officeDocument/2006/math">
                    <m:r>
                      <a:rPr lang="is-I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: se </a:t>
                </a:r>
                <a:r>
                  <a:rPr lang="is-IS" dirty="0">
                    <a:solidFill>
                      <a:schemeClr val="tx1"/>
                    </a:solidFill>
                  </a:rPr>
                  <a:t>G è partizionabile in due strong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web-communities C e V - C</a:t>
                </a:r>
                <a:endParaRPr lang="is-IS" dirty="0">
                  <a:solidFill>
                    <a:schemeClr val="tx1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allora T e F </a:t>
                </a:r>
                <a:r>
                  <a:rPr lang="is-IS" b="1" i="1" dirty="0" smtClean="0">
                    <a:solidFill>
                      <a:schemeClr val="tx1"/>
                    </a:solidFill>
                  </a:rPr>
                  <a:t>non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sono nella stessa </a:t>
                </a:r>
                <a:r>
                  <a:rPr lang="is-IS" dirty="0">
                    <a:solidFill>
                      <a:schemeClr val="tx1"/>
                    </a:solidFill>
                  </a:rPr>
                  <a:t>comunità: sia T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C e F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V –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C 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allora, per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ogni </a:t>
                </a:r>
                <a:r>
                  <a:rPr lang="is-IS" sz="1800" dirty="0">
                    <a:solidFill>
                      <a:schemeClr val="tx1"/>
                    </a:solidFill>
                  </a:rPr>
                  <a:t>variabile </a:t>
                </a:r>
                <a:r>
                  <a:rPr lang="is-IS" sz="1800" b="1" dirty="0">
                    <a:solidFill>
                      <a:srgbClr val="162DCF"/>
                    </a:solidFill>
                  </a:rPr>
                  <a:t>x</a:t>
                </a:r>
                <a:r>
                  <a:rPr lang="is-IS" sz="1800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in X, esattamente uno dei nodi  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e w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deve essere contenuto in C e esattamente uno dei nodi  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e w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deve essere contenuto in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V–C </a:t>
                </a:r>
                <a:endParaRPr lang="is-IS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is-IS" sz="1800" dirty="0" smtClean="0">
                    <a:solidFill>
                      <a:schemeClr val="tx1"/>
                    </a:solidFill>
                  </a:rPr>
                  <a:t>allora poniamo 			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a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(</a:t>
                </a:r>
                <a:r>
                  <a:rPr lang="is-IS" sz="1800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 smtClean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) =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vero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per tutti gli </a:t>
                </a:r>
                <a:r>
                  <a:rPr lang="is-IS" sz="1800" b="1" dirty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X tali che </a:t>
                </a:r>
                <a:r>
                  <a:rPr lang="is-IS" sz="1800" dirty="0">
                    <a:solidFill>
                      <a:schemeClr val="tx1"/>
                    </a:solidFill>
                  </a:rPr>
                  <a:t>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C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							e 			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a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(</a:t>
                </a:r>
                <a:r>
                  <a:rPr lang="is-IS" sz="1800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sz="1800" baseline="-25000" dirty="0" smtClean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) = falso per tutti gli </a:t>
                </a:r>
                <a:r>
                  <a:rPr lang="is-IS" sz="1800" b="1" dirty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X tali che 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V - C </a:t>
                </a:r>
                <a:r>
                  <a:rPr lang="is-IS" sz="1600" dirty="0">
                    <a:solidFill>
                      <a:schemeClr val="tx1"/>
                    </a:solidFill>
                  </a:rPr>
                  <a:t>	</a:t>
                </a:r>
                <a:endParaRPr lang="is-IS" sz="1600" dirty="0" smtClean="0">
                  <a:solidFill>
                    <a:schemeClr val="tx1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inoltre, per ogni clausola </a:t>
                </a:r>
                <a:r>
                  <a:rPr lang="is-IS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s-IS" b="1" baseline="-25000" dirty="0" smtClean="0">
                    <a:solidFill>
                      <a:srgbClr val="DD51E7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, il nodo c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 deve appartenere a C, </a:t>
                </a:r>
              </a:p>
              <a:p>
                <a:pPr lvl="1"/>
                <a:r>
                  <a:rPr lang="is-IS" sz="1800" dirty="0" smtClean="0">
                    <a:solidFill>
                      <a:schemeClr val="tx1"/>
                    </a:solidFill>
                  </a:rPr>
                  <a:t>e </a:t>
                </a:r>
                <a:r>
                  <a:rPr lang="is-IS" sz="1800" dirty="0">
                    <a:solidFill>
                      <a:schemeClr val="tx1"/>
                    </a:solidFill>
                  </a:rPr>
                  <a:t>perché questo sia possibile è necessario che almeno uno dei nodi nei gadget variabile collegato a c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j</a:t>
                </a:r>
                <a:r>
                  <a:rPr lang="is-IS" sz="1800" dirty="0">
                    <a:solidFill>
                      <a:schemeClr val="tx1"/>
                    </a:solidFill>
                  </a:rPr>
                  <a:t> sia contenuto in C</a:t>
                </a:r>
              </a:p>
              <a:p>
                <a:pPr lvl="1"/>
                <a:r>
                  <a:rPr lang="is-IS" sz="1800" dirty="0">
                    <a:solidFill>
                      <a:schemeClr val="tx1"/>
                    </a:solidFill>
                  </a:rPr>
                  <a:t>ossia, uno dei nodi corrispondenti a un letterale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nella </a:t>
                </a:r>
                <a:r>
                  <a:rPr lang="is-IS" sz="1800" dirty="0">
                    <a:solidFill>
                      <a:schemeClr val="tx1"/>
                    </a:solidFill>
                  </a:rPr>
                  <a:t>clausola </a:t>
                </a:r>
                <a:r>
                  <a:rPr lang="is-IS" sz="1800" b="1" dirty="0">
                    <a:solidFill>
                      <a:srgbClr val="DD51E7"/>
                    </a:solidFill>
                  </a:rPr>
                  <a:t>c</a:t>
                </a:r>
                <a:r>
                  <a:rPr lang="is-IS" sz="1800" baseline="-25000" dirty="0">
                    <a:solidFill>
                      <a:srgbClr val="DD51E7"/>
                    </a:solidFill>
                  </a:rPr>
                  <a:t>j</a:t>
                </a:r>
                <a:r>
                  <a:rPr lang="is-IS" sz="1800" dirty="0">
                    <a:solidFill>
                      <a:schemeClr val="tx1"/>
                    </a:solidFill>
                  </a:rPr>
                  <a:t> deve essere contenuto in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C: sia  </a:t>
                </a:r>
                <a14:m>
                  <m:oMath xmlns:m="http://schemas.openxmlformats.org/officeDocument/2006/math">
                    <m:r>
                      <a:rPr lang="is-IS" sz="20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sz="1800" b="1" baseline="-25000" dirty="0">
                    <a:solidFill>
                      <a:srgbClr val="162DCF"/>
                    </a:solidFill>
                  </a:rPr>
                  <a:t>jh</a:t>
                </a:r>
                <a:r>
                  <a:rPr lang="is-IS" sz="1800" baseline="-25000" dirty="0" smtClean="0">
                    <a:solidFill>
                      <a:srgbClr val="162DCF"/>
                    </a:solidFill>
                  </a:rPr>
                  <a:t>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tale letterale</a:t>
                </a:r>
              </a:p>
              <a:p>
                <a:pPr lvl="1"/>
                <a:r>
                  <a:rPr lang="is-IS" sz="1800" dirty="0" smtClean="0">
                    <a:solidFill>
                      <a:schemeClr val="tx1"/>
                    </a:solidFill>
                  </a:rPr>
                  <a:t>ossia: se </a:t>
                </a:r>
                <a14:m>
                  <m:oMath xmlns:m="http://schemas.openxmlformats.org/officeDocument/2006/math">
                    <m:r>
                      <a:rPr lang="is-IS" sz="20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sz="1800" b="1" baseline="-25000" dirty="0">
                    <a:solidFill>
                      <a:srgbClr val="162DCF"/>
                    </a:solidFill>
                  </a:rPr>
                  <a:t>j</a:t>
                </a:r>
                <a:r>
                  <a:rPr lang="is-IS" sz="1800" b="1" baseline="-25000" dirty="0" smtClean="0">
                    <a:solidFill>
                      <a:srgbClr val="162DCF"/>
                    </a:solidFill>
                  </a:rPr>
                  <a:t>h</a:t>
                </a:r>
                <a:r>
                  <a:rPr lang="is-IS" sz="1800" baseline="-25000" dirty="0">
                    <a:solidFill>
                      <a:srgbClr val="162DCF"/>
                    </a:solidFill>
                  </a:rPr>
                  <a:t>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= </a:t>
                </a:r>
                <a:r>
                  <a:rPr lang="is-IS" sz="1800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 smtClean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allora x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C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e </a:t>
                </a:r>
                <a:r>
                  <a:rPr lang="is-IS" sz="1800" b="1" dirty="0">
                    <a:solidFill>
                      <a:srgbClr val="FF0000"/>
                    </a:solidFill>
                  </a:rPr>
                  <a:t>a</a:t>
                </a:r>
                <a:r>
                  <a:rPr lang="is-IS" sz="1800" dirty="0">
                    <a:solidFill>
                      <a:schemeClr val="tx1"/>
                    </a:solidFill>
                  </a:rPr>
                  <a:t>(</a:t>
                </a:r>
                <a:r>
                  <a:rPr lang="is-IS" sz="1800" b="1" dirty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) =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vero, </a:t>
                </a:r>
                <a:r>
                  <a:rPr lang="is-IS" sz="1800" dirty="0">
                    <a:solidFill>
                      <a:schemeClr val="tx1"/>
                    </a:solidFill>
                  </a:rPr>
                  <a:t>se </a:t>
                </a:r>
                <a14:m>
                  <m:oMath xmlns:m="http://schemas.openxmlformats.org/officeDocument/2006/math">
                    <m:r>
                      <a:rPr lang="is-IS" sz="20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sz="1800" b="1" baseline="-25000" dirty="0">
                    <a:solidFill>
                      <a:srgbClr val="162DCF"/>
                    </a:solidFill>
                  </a:rPr>
                  <a:t>j</a:t>
                </a:r>
                <a:r>
                  <a:rPr lang="is-IS" sz="1800" b="1" baseline="-25000" dirty="0" smtClean="0">
                    <a:solidFill>
                      <a:srgbClr val="162DCF"/>
                    </a:solidFill>
                  </a:rPr>
                  <a:t>h</a:t>
                </a:r>
                <a:r>
                  <a:rPr lang="is-IS" sz="1800" baseline="-25000" dirty="0">
                    <a:solidFill>
                      <a:srgbClr val="162DCF"/>
                    </a:solidFill>
                  </a:rPr>
                  <a:t> </a:t>
                </a:r>
                <a:r>
                  <a:rPr lang="is-IS" sz="1800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¬ </m:t>
                    </m:r>
                  </m:oMath>
                </a14:m>
                <a:r>
                  <a:rPr lang="is-IS" sz="1800" b="1" dirty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 allora w</a:t>
                </a:r>
                <a:r>
                  <a:rPr lang="is-IS" sz="1800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C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e </a:t>
                </a:r>
                <a:r>
                  <a:rPr lang="is-IS" sz="1800" b="1" dirty="0">
                    <a:solidFill>
                      <a:srgbClr val="FF0000"/>
                    </a:solidFill>
                  </a:rPr>
                  <a:t>a</a:t>
                </a:r>
                <a:r>
                  <a:rPr lang="is-IS" sz="1800" dirty="0">
                    <a:solidFill>
                      <a:schemeClr val="tx1"/>
                    </a:solidFill>
                  </a:rPr>
                  <a:t>(</a:t>
                </a:r>
                <a:r>
                  <a:rPr lang="is-IS" sz="1800" b="1" dirty="0">
                    <a:solidFill>
                      <a:srgbClr val="162DCF"/>
                    </a:solidFill>
                  </a:rPr>
                  <a:t>x</a:t>
                </a:r>
                <a:r>
                  <a:rPr lang="is-IS" sz="1800" b="1" baseline="-25000" dirty="0">
                    <a:solidFill>
                      <a:srgbClr val="162DCF"/>
                    </a:solidFill>
                  </a:rPr>
                  <a:t>i</a:t>
                </a:r>
                <a:r>
                  <a:rPr lang="is-IS" sz="1800" dirty="0">
                    <a:solidFill>
                      <a:schemeClr val="tx1"/>
                    </a:solidFill>
                  </a:rPr>
                  <a:t>) =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falso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Quindi, </a:t>
                </a:r>
                <a:r>
                  <a:rPr lang="is-IS" b="1" dirty="0">
                    <a:solidFill>
                      <a:srgbClr val="FF0000"/>
                    </a:solidFill>
                  </a:rPr>
                  <a:t>a</a:t>
                </a:r>
                <a:r>
                  <a:rPr lang="is-IS" dirty="0">
                    <a:solidFill>
                      <a:schemeClr val="tx1"/>
                    </a:solidFill>
                  </a:rPr>
                  <a:t>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è una </a:t>
                </a:r>
                <a:r>
                  <a:rPr lang="is-IS" dirty="0">
                    <a:solidFill>
                      <a:schemeClr val="tx1"/>
                    </a:solidFill>
                  </a:rPr>
                  <a:t>assegnazione di verità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che </a:t>
                </a:r>
                <a:r>
                  <a:rPr lang="is-IS" dirty="0">
                    <a:solidFill>
                      <a:schemeClr val="tx1"/>
                    </a:solidFill>
                  </a:rPr>
                  <a:t>soddisfa ogni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clausola in f, </a:t>
                </a:r>
                <a:r>
                  <a:rPr lang="is-IS" dirty="0">
                    <a:solidFill>
                      <a:schemeClr val="tx1"/>
                    </a:solidFill>
                  </a:rPr>
                  <a:t>ossia, f è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soddisfacibile</a:t>
                </a:r>
                <a:endParaRPr lang="is-I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7" y="1090185"/>
                <a:ext cx="9912295" cy="5555942"/>
              </a:xfrm>
              <a:blipFill rotWithShape="0">
                <a:blip r:embed="rId2"/>
                <a:stretch>
                  <a:fillRect l="-431" t="-12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80889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in due web-</a:t>
            </a:r>
            <a:r>
              <a:rPr lang="it-IT" dirty="0" err="1" smtClean="0">
                <a:solidFill>
                  <a:schemeClr val="tx1"/>
                </a:solidFill>
              </a:rPr>
              <a:t>communities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1090185"/>
                <a:ext cx="9455095" cy="5555942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is-IS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⟸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se </a:t>
                </a:r>
                <a:r>
                  <a:rPr lang="is-IS" dirty="0">
                    <a:solidFill>
                      <a:schemeClr val="tx1"/>
                    </a:solidFill>
                  </a:rPr>
                  <a:t>f è soddisfacibile </a:t>
                </a:r>
              </a:p>
              <a:p>
                <a:r>
                  <a:rPr lang="is-IS" dirty="0">
                    <a:solidFill>
                      <a:schemeClr val="tx1"/>
                    </a:solidFill>
                  </a:rPr>
                  <a:t>sia </a:t>
                </a:r>
                <a:r>
                  <a:rPr lang="is-IS" b="1" dirty="0">
                    <a:solidFill>
                      <a:srgbClr val="FF0000"/>
                    </a:solidFill>
                  </a:rPr>
                  <a:t>a</a:t>
                </a:r>
                <a:r>
                  <a:rPr lang="is-IS" dirty="0">
                    <a:solidFill>
                      <a:schemeClr val="tx1"/>
                    </a:solidFill>
                  </a:rPr>
                  <a:t> una assegnazione di verità per X che soddisfa ogni clausola </a:t>
                </a:r>
                <a:r>
                  <a:rPr lang="is-IS" b="1" dirty="0">
                    <a:solidFill>
                      <a:srgbClr val="DD51E7"/>
                    </a:solidFill>
                  </a:rPr>
                  <a:t>c</a:t>
                </a:r>
                <a:r>
                  <a:rPr lang="is-IS" b="1" baseline="-25000" dirty="0">
                    <a:solidFill>
                      <a:srgbClr val="DD51E7"/>
                    </a:solidFill>
                  </a:rPr>
                  <a:t>j</a:t>
                </a:r>
                <a:r>
                  <a:rPr lang="is-IS" dirty="0">
                    <a:solidFill>
                      <a:schemeClr val="tx1"/>
                    </a:solidFill>
                  </a:rPr>
                  <a:t> in f </a:t>
                </a:r>
              </a:p>
              <a:p>
                <a:r>
                  <a:rPr lang="is-IS" dirty="0">
                    <a:solidFill>
                      <a:schemeClr val="tx1"/>
                    </a:solidFill>
                  </a:rPr>
                  <a:t>Costruiamo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C: inseriamo </a:t>
                </a:r>
                <a:r>
                  <a:rPr lang="is-IS" dirty="0">
                    <a:solidFill>
                      <a:schemeClr val="tx1"/>
                    </a:solidFill>
                  </a:rPr>
                  <a:t>in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C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il nodo T e, per ogni j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[m], </a:t>
                </a:r>
                <a:r>
                  <a:rPr lang="is-IS" dirty="0">
                    <a:solidFill>
                      <a:schemeClr val="tx1"/>
                    </a:solidFill>
                  </a:rPr>
                  <a:t>i nodi c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j</a:t>
                </a:r>
                <a:r>
                  <a:rPr lang="is-IS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aseline="-25000" dirty="0">
                    <a:solidFill>
                      <a:schemeClr val="tx1"/>
                    </a:solidFill>
                  </a:rPr>
                  <a:t>j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1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aseline="-25000" dirty="0">
                    <a:solidFill>
                      <a:schemeClr val="tx1"/>
                    </a:solidFill>
                  </a:rPr>
                  <a:t>j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ℓ</m:t>
                    </m:r>
                  </m:oMath>
                </a14:m>
                <a:r>
                  <a:rPr lang="is-IS" baseline="-25000" dirty="0">
                    <a:solidFill>
                      <a:schemeClr val="tx1"/>
                    </a:solidFill>
                  </a:rPr>
                  <a:t>j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3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e </a:t>
                </a:r>
                <a:r>
                  <a:rPr lang="is-IS" dirty="0">
                    <a:solidFill>
                      <a:schemeClr val="tx1"/>
                    </a:solidFill>
                  </a:rPr>
                  <a:t>inoltre </a:t>
                </a:r>
              </a:p>
              <a:p>
                <a:pPr lvl="1"/>
                <a:r>
                  <a:rPr lang="is-IS" sz="1600" dirty="0" smtClean="0">
                    <a:solidFill>
                      <a:schemeClr val="tx1"/>
                    </a:solidFill>
                  </a:rPr>
                  <a:t>per i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sz="1600" dirty="0" smtClean="0">
                    <a:solidFill>
                      <a:schemeClr val="tx1"/>
                    </a:solidFill>
                  </a:rPr>
                  <a:t> [n], i nodi x</a:t>
                </a:r>
                <a:r>
                  <a:rPr lang="is-IS" sz="1600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, y</a:t>
                </a:r>
                <a:r>
                  <a:rPr lang="is-IS" sz="1600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, t</a:t>
                </a:r>
                <a:r>
                  <a:rPr lang="is-IS" sz="1600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 e i senza nome adiacenti a x</a:t>
                </a:r>
                <a:r>
                  <a:rPr lang="is-IS" sz="1600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 tali che </a:t>
                </a:r>
                <a:r>
                  <a:rPr lang="is-IS" sz="1600" b="1" dirty="0" smtClean="0">
                    <a:solidFill>
                      <a:srgbClr val="FF0000"/>
                    </a:solidFill>
                  </a:rPr>
                  <a:t>a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(</a:t>
                </a:r>
                <a:r>
                  <a:rPr lang="is-IS" sz="1600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sz="1600" b="1" baseline="-25000" dirty="0" smtClean="0">
                    <a:solidFill>
                      <a:srgbClr val="162DCF"/>
                    </a:solidFill>
                  </a:rPr>
                  <a:t>i</a:t>
                </a:r>
                <a:r>
                  <a:rPr lang="is-IS" sz="1600" dirty="0">
                    <a:solidFill>
                      <a:schemeClr val="tx1"/>
                    </a:solidFill>
                  </a:rPr>
                  <a:t>) =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vero</a:t>
                </a:r>
              </a:p>
              <a:p>
                <a:pPr lvl="1"/>
                <a:r>
                  <a:rPr lang="is-IS" dirty="0">
                    <a:solidFill>
                      <a:schemeClr val="tx1"/>
                    </a:solidFill>
                  </a:rPr>
                  <a:t>per i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[n],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i </a:t>
                </a:r>
                <a:r>
                  <a:rPr lang="is-IS" sz="1600" dirty="0">
                    <a:solidFill>
                      <a:schemeClr val="tx1"/>
                    </a:solidFill>
                  </a:rPr>
                  <a:t>nodi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w</a:t>
                </a:r>
                <a:r>
                  <a:rPr lang="is-IS" sz="1600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sz="1600" dirty="0">
                    <a:solidFill>
                      <a:schemeClr val="tx1"/>
                    </a:solidFill>
                  </a:rPr>
                  <a:t>,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y</a:t>
                </a:r>
                <a:r>
                  <a:rPr lang="is-IS" sz="1600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sz="1600" dirty="0">
                    <a:solidFill>
                      <a:schemeClr val="tx1"/>
                    </a:solidFill>
                  </a:rPr>
                  <a:t>,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t</a:t>
                </a:r>
                <a:r>
                  <a:rPr lang="is-IS" sz="1600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s-IS" sz="1600" dirty="0">
                    <a:solidFill>
                      <a:schemeClr val="tx1"/>
                    </a:solidFill>
                  </a:rPr>
                  <a:t>e i senza nome adiacenti a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w</a:t>
                </a:r>
                <a:r>
                  <a:rPr lang="is-IS" sz="1600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 tali che </a:t>
                </a:r>
                <a:r>
                  <a:rPr lang="is-IS" sz="1600" b="1" dirty="0" smtClean="0">
                    <a:solidFill>
                      <a:srgbClr val="FF0000"/>
                    </a:solidFill>
                  </a:rPr>
                  <a:t>a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(</a:t>
                </a:r>
                <a:r>
                  <a:rPr lang="is-IS" sz="1600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sz="1600" b="1" baseline="-25000" dirty="0" smtClean="0">
                    <a:solidFill>
                      <a:srgbClr val="162DCF"/>
                    </a:solidFill>
                  </a:rPr>
                  <a:t>i</a:t>
                </a:r>
                <a:r>
                  <a:rPr lang="is-IS" sz="1600" dirty="0">
                    <a:solidFill>
                      <a:schemeClr val="tx1"/>
                    </a:solidFill>
                  </a:rPr>
                  <a:t>) =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falso</a:t>
                </a:r>
                <a:endParaRPr lang="is-IS" sz="1600" dirty="0">
                  <a:solidFill>
                    <a:schemeClr val="tx1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C è una comunità</a:t>
                </a:r>
                <a:r>
                  <a:rPr lang="is-IS" dirty="0">
                    <a:solidFill>
                      <a:schemeClr val="tx1"/>
                    </a:solidFill>
                  </a:rPr>
                  <a:t>: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lascio come facilissimo esercizio verificare che ogni nodo che abbiamo inserito in C ha un numero maggiore di vicini in C che non in V-C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V </a:t>
                </a:r>
                <a:r>
                  <a:rPr lang="is-IS" dirty="0">
                    <a:solidFill>
                      <a:schemeClr val="tx1"/>
                    </a:solidFill>
                  </a:rPr>
                  <a:t>–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 è una comunità: anche questa verifica è molto semplice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vale soltanto la pena osservare il ruolo dei nodi senza nome: 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se x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è stato collocato in V-C e </a:t>
                </a:r>
                <a:r>
                  <a:rPr lang="is-IS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b="1" baseline="-25000" dirty="0" smtClean="0">
                    <a:solidFill>
                      <a:srgbClr val="162DCF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compare in k clausole di f, poiché i k nodi c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tali che  </a:t>
                </a:r>
                <a:r>
                  <a:rPr lang="is-IS" b="1" dirty="0" smtClean="0">
                    <a:solidFill>
                      <a:srgbClr val="162DCF"/>
                    </a:solidFill>
                  </a:rPr>
                  <a:t>x</a:t>
                </a:r>
                <a:r>
                  <a:rPr lang="is-IS" baseline="-25000" dirty="0" smtClean="0">
                    <a:solidFill>
                      <a:srgbClr val="162DCF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 </m:t>
                    </m:r>
                  </m:oMath>
                </a14:m>
                <a:r>
                  <a:rPr lang="is-IS" b="1" dirty="0" smtClean="0">
                    <a:solidFill>
                      <a:srgbClr val="DD51E7"/>
                    </a:solidFill>
                  </a:rPr>
                  <a:t>c</a:t>
                </a:r>
                <a:r>
                  <a:rPr lang="is-IS" b="1" baseline="-25000" dirty="0" smtClean="0">
                    <a:solidFill>
                      <a:srgbClr val="DD51E7"/>
                    </a:solidFill>
                  </a:rPr>
                  <a:t>j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sono in C, allora k vicini di x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sono in C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allora, se non ci fossero i nodi senza nome, x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avrebbe k vicini in C e 1 vicino, y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, in V-C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ossia, V-C non sarebbe una comunità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(e lo stesso dicasi per w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V – C)       									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QED</a:t>
                </a:r>
                <a:endParaRPr lang="is-IS" dirty="0" smtClean="0">
                  <a:solidFill>
                    <a:schemeClr val="tx1"/>
                  </a:solidFill>
                </a:endParaRPr>
              </a:p>
              <a:p>
                <a:pPr lvl="1"/>
                <a:endParaRPr lang="is-IS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1090185"/>
                <a:ext cx="9455095" cy="5555942"/>
              </a:xfrm>
              <a:blipFill rotWithShape="0">
                <a:blip r:embed="rId2"/>
                <a:stretch>
                  <a:fillRect l="-451" t="-659" b="-5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7173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L’esperimento di </a:t>
            </a:r>
            <a:r>
              <a:rPr lang="it-IT" dirty="0" err="1" smtClean="0">
                <a:solidFill>
                  <a:schemeClr val="tx1"/>
                </a:solidFill>
              </a:rPr>
              <a:t>Granovetter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07999" y="1045579"/>
            <a:ext cx="9598929" cy="5348210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Negli anni ‘60 il sociologo statunitense Mark </a:t>
            </a:r>
            <a:r>
              <a:rPr lang="it-IT" dirty="0" err="1" smtClean="0">
                <a:solidFill>
                  <a:schemeClr val="tx1"/>
                </a:solidFill>
              </a:rPr>
              <a:t>Granovetter</a:t>
            </a:r>
            <a:r>
              <a:rPr lang="it-IT" dirty="0" smtClean="0">
                <a:solidFill>
                  <a:schemeClr val="tx1"/>
                </a:solidFill>
              </a:rPr>
              <a:t>, nel preparare la sua tesi di dottorato, intervistò un gruppo di individui che avevano recentemente cambiato lavoro</a:t>
            </a:r>
          </a:p>
          <a:p>
            <a:r>
              <a:rPr lang="it-IT" dirty="0" err="1" smtClean="0">
                <a:solidFill>
                  <a:schemeClr val="tx1"/>
                </a:solidFill>
              </a:rPr>
              <a:t>Granovetter</a:t>
            </a:r>
            <a:r>
              <a:rPr lang="it-IT" dirty="0" smtClean="0">
                <a:solidFill>
                  <a:schemeClr val="tx1"/>
                </a:solidFill>
              </a:rPr>
              <a:t> fece loro una serie di domande volte a capire in che modo erano venuti a conoscenza della possibilità di ottenere l’impiego che avevano ottenuto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come avevano saputo dell’esistenza dell’azienda che poi li aveva assunti 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come avevano saputo che quell’azienda cercava personale con le loro competenze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ecc.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Il risultato fu che molti degli intervistati avevano avuto le informazioni che li avevano condotti alla loro occupazione attuale attraverso una comunicazione da parte di qualcuno che conoscevano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una sorta di passa parola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e questo può ben essere prevedibile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Il fatto abbastanza inaspettato che emerse dalle sue interviste fu che spesso l’informazione era arrivata da qualcuno che conoscevano superficialmente – non dagli amici più stretti</a:t>
            </a:r>
          </a:p>
          <a:p>
            <a:pPr lvl="5"/>
            <a:endParaRPr lang="it-IT" dirty="0" smtClean="0">
              <a:solidFill>
                <a:schemeClr val="tx1"/>
              </a:solidFill>
            </a:endParaRPr>
          </a:p>
          <a:p>
            <a:pPr lvl="1"/>
            <a:endParaRPr lang="it-IT" dirty="0">
              <a:solidFill>
                <a:schemeClr val="tx1"/>
              </a:solidFill>
            </a:endParaRPr>
          </a:p>
          <a:p>
            <a:endParaRPr lang="it-IT" dirty="0">
              <a:solidFill>
                <a:schemeClr val="tx1"/>
              </a:solidFill>
            </a:endParaRPr>
          </a:p>
          <a:p>
            <a:endParaRPr lang="it-IT" dirty="0" smtClean="0">
              <a:solidFill>
                <a:srgbClr val="162DC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8760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in comunità: </a:t>
            </a:r>
            <a:br>
              <a:rPr lang="it-IT" dirty="0" smtClean="0">
                <a:solidFill>
                  <a:schemeClr val="tx1"/>
                </a:solidFill>
              </a:rPr>
            </a:br>
            <a:r>
              <a:rPr lang="it-IT" dirty="0">
                <a:solidFill>
                  <a:schemeClr val="tx1"/>
                </a:solidFill>
              </a:rPr>
              <a:t>	</a:t>
            </a:r>
            <a:r>
              <a:rPr lang="it-IT" dirty="0" smtClean="0">
                <a:solidFill>
                  <a:schemeClr val="tx1"/>
                </a:solidFill>
              </a:rPr>
              <a:t>	approccio euristico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07998" y="1357814"/>
            <a:ext cx="9600060" cy="5500185"/>
          </a:xfrm>
        </p:spPr>
        <p:txBody>
          <a:bodyPr>
            <a:normAutofit/>
          </a:bodyPr>
          <a:lstStyle/>
          <a:p>
            <a:r>
              <a:rPr lang="is-IS" dirty="0" smtClean="0">
                <a:solidFill>
                  <a:schemeClr val="tx1"/>
                </a:solidFill>
              </a:rPr>
              <a:t>Sono stati proposti numerosi metodi per partizionare un grafo in comunità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dove con “comunità” si intende ora, genericamente, un insieme coeso di nodi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perché, in genere, le definizioni combinatoriche che sono state proposte portano a problemi intrattabili - come abbiamo visto con le web-communities</a:t>
            </a:r>
          </a:p>
          <a:p>
            <a:r>
              <a:rPr lang="is-IS" dirty="0" smtClean="0">
                <a:solidFill>
                  <a:schemeClr val="tx1"/>
                </a:solidFill>
              </a:rPr>
              <a:t>Per grandi linee, possiamo classificare le tecniche per il partizionamento di grafi in metodi partitivi (o divisivi) e metodi agglomerativi</a:t>
            </a:r>
          </a:p>
          <a:p>
            <a:r>
              <a:rPr lang="is-IS" dirty="0" smtClean="0">
                <a:solidFill>
                  <a:schemeClr val="tx1"/>
                </a:solidFill>
              </a:rPr>
              <a:t>in un metodo partitivo si inizia considerando l’intero grafo come un’unica grande comunità e poi, man mano, si rimuovono gli archi fino a quando il grafo risulta partizionato in componenti;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il procedimento viene poi iterato su ciascuna componente, fino a quando si ottiene un livello di granularità ritenuto adeguato o un insieme di comunità di dimensioni ritenute adeguate</a:t>
            </a:r>
          </a:p>
          <a:p>
            <a:r>
              <a:rPr lang="is-IS" dirty="0">
                <a:solidFill>
                  <a:schemeClr val="tx1"/>
                </a:solidFill>
              </a:rPr>
              <a:t>in un metodo </a:t>
            </a:r>
            <a:r>
              <a:rPr lang="is-IS" dirty="0" smtClean="0">
                <a:solidFill>
                  <a:schemeClr val="tx1"/>
                </a:solidFill>
              </a:rPr>
              <a:t>agglomerativo si </a:t>
            </a:r>
            <a:r>
              <a:rPr lang="is-IS" dirty="0">
                <a:solidFill>
                  <a:schemeClr val="tx1"/>
                </a:solidFill>
              </a:rPr>
              <a:t>inizia considerando </a:t>
            </a:r>
            <a:r>
              <a:rPr lang="is-IS" dirty="0" smtClean="0">
                <a:solidFill>
                  <a:schemeClr val="tx1"/>
                </a:solidFill>
              </a:rPr>
              <a:t>ciascun nodo come una piccola comunità </a:t>
            </a:r>
            <a:r>
              <a:rPr lang="is-IS" dirty="0">
                <a:solidFill>
                  <a:schemeClr val="tx1"/>
                </a:solidFill>
              </a:rPr>
              <a:t>e poi, man mano, si </a:t>
            </a:r>
            <a:r>
              <a:rPr lang="is-IS" dirty="0" smtClean="0">
                <a:solidFill>
                  <a:schemeClr val="tx1"/>
                </a:solidFill>
              </a:rPr>
              <a:t>aggiungono gli </a:t>
            </a:r>
            <a:r>
              <a:rPr lang="is-IS" dirty="0">
                <a:solidFill>
                  <a:schemeClr val="tx1"/>
                </a:solidFill>
              </a:rPr>
              <a:t>archi </a:t>
            </a:r>
            <a:r>
              <a:rPr lang="is-IS" dirty="0" smtClean="0">
                <a:solidFill>
                  <a:schemeClr val="tx1"/>
                </a:solidFill>
              </a:rPr>
              <a:t>del grafo fino </a:t>
            </a:r>
            <a:r>
              <a:rPr lang="is-IS" dirty="0">
                <a:solidFill>
                  <a:schemeClr val="tx1"/>
                </a:solidFill>
              </a:rPr>
              <a:t>a quando </a:t>
            </a:r>
            <a:endParaRPr lang="is-IS" dirty="0" smtClean="0">
              <a:solidFill>
                <a:schemeClr val="tx1"/>
              </a:solidFill>
            </a:endParaRP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si ottengono un numero di comunità ritenuto adeguato o comunità di dimensioni ritenute adeguate</a:t>
            </a:r>
            <a:endParaRPr lang="is-I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2416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Partizionare un grafo in comunità: </a:t>
            </a:r>
            <a:br>
              <a:rPr lang="it-IT" dirty="0" smtClean="0">
                <a:solidFill>
                  <a:schemeClr val="tx1"/>
                </a:solidFill>
              </a:rPr>
            </a:br>
            <a:r>
              <a:rPr lang="it-IT" dirty="0">
                <a:solidFill>
                  <a:schemeClr val="tx1"/>
                </a:solidFill>
              </a:rPr>
              <a:t>	</a:t>
            </a:r>
            <a:r>
              <a:rPr lang="it-IT" dirty="0" smtClean="0">
                <a:solidFill>
                  <a:schemeClr val="tx1"/>
                </a:solidFill>
              </a:rPr>
              <a:t>	approccio euristico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07998" y="1357814"/>
            <a:ext cx="9600060" cy="5500185"/>
          </a:xfrm>
        </p:spPr>
        <p:txBody>
          <a:bodyPr>
            <a:normAutofit/>
          </a:bodyPr>
          <a:lstStyle/>
          <a:p>
            <a:r>
              <a:rPr lang="is-IS" dirty="0" smtClean="0">
                <a:solidFill>
                  <a:schemeClr val="tx1"/>
                </a:solidFill>
              </a:rPr>
              <a:t>Sia i metodi partitivi che quelli agglomerativi permettono di ottenere partizionamenti nidificati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in un metodo partitivo: ad ogni passo otteniamo comunità contenute in quelle ottenute al passo precedente</a:t>
            </a:r>
          </a:p>
          <a:p>
            <a:pPr lvl="1"/>
            <a:r>
              <a:rPr lang="is-IS" dirty="0">
                <a:solidFill>
                  <a:schemeClr val="tx1"/>
                </a:solidFill>
              </a:rPr>
              <a:t>in un metodo </a:t>
            </a:r>
            <a:r>
              <a:rPr lang="is-IS" dirty="0" smtClean="0">
                <a:solidFill>
                  <a:schemeClr val="tx1"/>
                </a:solidFill>
              </a:rPr>
              <a:t>agglomerativo: ad </a:t>
            </a:r>
            <a:r>
              <a:rPr lang="is-IS" dirty="0">
                <a:solidFill>
                  <a:schemeClr val="tx1"/>
                </a:solidFill>
              </a:rPr>
              <a:t>ogni passo otteniamo comunità </a:t>
            </a:r>
            <a:r>
              <a:rPr lang="is-IS" dirty="0" smtClean="0">
                <a:solidFill>
                  <a:schemeClr val="tx1"/>
                </a:solidFill>
              </a:rPr>
              <a:t>che contengono quelle </a:t>
            </a:r>
            <a:r>
              <a:rPr lang="is-IS" dirty="0">
                <a:solidFill>
                  <a:schemeClr val="tx1"/>
                </a:solidFill>
              </a:rPr>
              <a:t>ottenute al passo </a:t>
            </a:r>
            <a:r>
              <a:rPr lang="is-IS" dirty="0" smtClean="0">
                <a:solidFill>
                  <a:schemeClr val="tx1"/>
                </a:solidFill>
              </a:rPr>
              <a:t>precedente</a:t>
            </a:r>
          </a:p>
          <a:p>
            <a:r>
              <a:rPr lang="is-IS" dirty="0" smtClean="0">
                <a:solidFill>
                  <a:schemeClr val="tx1"/>
                </a:solidFill>
              </a:rPr>
              <a:t>così che otteniamo uno schema 											         di partizionamento ad albero</a:t>
            </a:r>
          </a:p>
          <a:p>
            <a:pPr lvl="1"/>
            <a:endParaRPr lang="is-IS" sz="1200" dirty="0" smtClean="0">
              <a:solidFill>
                <a:schemeClr val="tx1"/>
              </a:solidFill>
            </a:endParaRPr>
          </a:p>
          <a:p>
            <a:r>
              <a:rPr lang="is-IS" dirty="0">
                <a:solidFill>
                  <a:schemeClr val="tx1"/>
                </a:solidFill>
              </a:rPr>
              <a:t>I diversi metodi partitivi / agglomerativi </a:t>
            </a:r>
            <a:r>
              <a:rPr lang="is-IS" dirty="0" smtClean="0">
                <a:solidFill>
                  <a:schemeClr val="tx1"/>
                </a:solidFill>
              </a:rPr>
              <a:t>								     proposti </a:t>
            </a:r>
            <a:r>
              <a:rPr lang="is-IS" dirty="0">
                <a:solidFill>
                  <a:schemeClr val="tx1"/>
                </a:solidFill>
              </a:rPr>
              <a:t>si distiguono per il criterio </a:t>
            </a:r>
            <a:r>
              <a:rPr lang="is-IS" dirty="0" smtClean="0">
                <a:solidFill>
                  <a:schemeClr val="tx1"/>
                </a:solidFill>
              </a:rPr>
              <a:t>									     utilizzato </a:t>
            </a:r>
            <a:r>
              <a:rPr lang="is-IS" dirty="0">
                <a:solidFill>
                  <a:schemeClr val="tx1"/>
                </a:solidFill>
              </a:rPr>
              <a:t>per scegliere ad ogni passo</a:t>
            </a:r>
          </a:p>
          <a:p>
            <a:pPr lvl="1"/>
            <a:r>
              <a:rPr lang="is-IS" dirty="0">
                <a:solidFill>
                  <a:schemeClr val="tx1"/>
                </a:solidFill>
              </a:rPr>
              <a:t>quale arco del grafo rimuovere </a:t>
            </a:r>
            <a:r>
              <a:rPr lang="is-IS" dirty="0" smtClean="0">
                <a:solidFill>
                  <a:schemeClr val="tx1"/>
                </a:solidFill>
              </a:rPr>
              <a:t>												  in </a:t>
            </a:r>
            <a:r>
              <a:rPr lang="is-IS" dirty="0">
                <a:solidFill>
                  <a:schemeClr val="tx1"/>
                </a:solidFill>
              </a:rPr>
              <a:t>un metodo partitivo</a:t>
            </a:r>
          </a:p>
          <a:p>
            <a:pPr lvl="1"/>
            <a:r>
              <a:rPr lang="is-IS" dirty="0">
                <a:solidFill>
                  <a:schemeClr val="tx1"/>
                </a:solidFill>
              </a:rPr>
              <a:t>quale arco del grafo aggiungere </a:t>
            </a:r>
            <a:r>
              <a:rPr lang="is-IS" dirty="0" smtClean="0">
                <a:solidFill>
                  <a:schemeClr val="tx1"/>
                </a:solidFill>
              </a:rPr>
              <a:t>										                   in </a:t>
            </a:r>
            <a:r>
              <a:rPr lang="is-IS" dirty="0">
                <a:solidFill>
                  <a:schemeClr val="tx1"/>
                </a:solidFill>
              </a:rPr>
              <a:t>un metodo agglomerativo</a:t>
            </a:r>
          </a:p>
          <a:p>
            <a:endParaRPr lang="is-IS" dirty="0" smtClean="0">
              <a:solidFill>
                <a:schemeClr val="tx1"/>
              </a:solidFill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0" t="17605" r="49464" b="19933"/>
          <a:stretch/>
        </p:blipFill>
        <p:spPr>
          <a:xfrm>
            <a:off x="6830691" y="3055433"/>
            <a:ext cx="4498948" cy="361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654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/>
          </a:bodyPr>
          <a:lstStyle/>
          <a:p>
            <a:r>
              <a:rPr lang="it-IT" dirty="0" err="1" smtClean="0">
                <a:solidFill>
                  <a:schemeClr val="tx1"/>
                </a:solidFill>
              </a:rPr>
              <a:t>Betweenness</a:t>
            </a:r>
            <a:r>
              <a:rPr lang="it-IT" dirty="0" smtClean="0">
                <a:solidFill>
                  <a:schemeClr val="tx1"/>
                </a:solidFill>
              </a:rPr>
              <a:t> di un arco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07998" y="1056731"/>
            <a:ext cx="9600060" cy="5500185"/>
          </a:xfrm>
        </p:spPr>
        <p:txBody>
          <a:bodyPr>
            <a:normAutofit lnSpcReduction="10000"/>
          </a:bodyPr>
          <a:lstStyle/>
          <a:p>
            <a:r>
              <a:rPr lang="is-IS" dirty="0" smtClean="0">
                <a:solidFill>
                  <a:schemeClr val="tx1"/>
                </a:solidFill>
              </a:rPr>
              <a:t>Vediamo ora un particolare criterio per rimuovere gli archi in un metodo partitivo </a:t>
            </a:r>
          </a:p>
          <a:p>
            <a:r>
              <a:rPr lang="is-IS" dirty="0" smtClean="0">
                <a:solidFill>
                  <a:schemeClr val="tx1"/>
                </a:solidFill>
              </a:rPr>
              <a:t>il criterio è basato sul concetto di </a:t>
            </a:r>
            <a:r>
              <a:rPr lang="is-IS" b="1" i="1" dirty="0" smtClean="0">
                <a:solidFill>
                  <a:srgbClr val="DD51E7"/>
                </a:solidFill>
              </a:rPr>
              <a:t>betweennss</a:t>
            </a:r>
            <a:r>
              <a:rPr lang="is-IS" dirty="0" smtClean="0">
                <a:solidFill>
                  <a:schemeClr val="tx1"/>
                </a:solidFill>
              </a:rPr>
              <a:t> di un arco</a:t>
            </a:r>
          </a:p>
          <a:p>
            <a:r>
              <a:rPr lang="is-IS" dirty="0" smtClean="0">
                <a:solidFill>
                  <a:schemeClr val="tx1"/>
                </a:solidFill>
              </a:rPr>
              <a:t>a sua volta basato sui concetti di bridge e local bridge: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un bridge (per definizione) connette due regioni del grafo altrimenti non connesse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un local bridge connette due regioni che, senza di esso, sarebbero connesse in modo meno efficiente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perciò, possiamo dire che bridges e local bridges connettono regioni che, senza di loro, avrebbero difficoltà ad interagire</a:t>
            </a:r>
          </a:p>
          <a:p>
            <a:r>
              <a:rPr lang="is-IS" dirty="0" smtClean="0">
                <a:solidFill>
                  <a:schemeClr val="tx1"/>
                </a:solidFill>
              </a:rPr>
              <a:t>Inoltre, abbiamo visto che bridges e local bridges sono weak ties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e gli archi che rimangono dopo la loro rimozione sono gli strong ties – quelli delle relazioni forti </a:t>
            </a:r>
          </a:p>
          <a:p>
            <a:r>
              <a:rPr lang="is-IS" dirty="0" smtClean="0">
                <a:solidFill>
                  <a:schemeClr val="tx1"/>
                </a:solidFill>
              </a:rPr>
              <a:t>E da queste considerazioni nasce l’idea: rimuovendo bridges e local bridges il grafo viene partizionato in componenti che bene possono essere considerate comunità</a:t>
            </a:r>
          </a:p>
          <a:p>
            <a:r>
              <a:rPr lang="is-IS" dirty="0" smtClean="0">
                <a:solidFill>
                  <a:schemeClr val="tx1"/>
                </a:solidFill>
              </a:rPr>
              <a:t>ma se la rete appare come in figura?</a:t>
            </a:r>
          </a:p>
          <a:p>
            <a:pPr lvl="1"/>
            <a:r>
              <a:rPr lang="is-IS" dirty="0">
                <a:solidFill>
                  <a:schemeClr val="tx1"/>
                </a:solidFill>
              </a:rPr>
              <a:t>N</a:t>
            </a:r>
            <a:r>
              <a:rPr lang="is-IS" dirty="0" smtClean="0">
                <a:solidFill>
                  <a:schemeClr val="tx1"/>
                </a:solidFill>
              </a:rPr>
              <a:t>essun local bridge ma due regioni dense!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8" t="29778" r="57003" b="55854"/>
          <a:stretch/>
        </p:blipFill>
        <p:spPr>
          <a:xfrm>
            <a:off x="7616283" y="5341435"/>
            <a:ext cx="2838912" cy="104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5182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/>
          </a:bodyPr>
          <a:lstStyle/>
          <a:p>
            <a:r>
              <a:rPr lang="it-IT" dirty="0" err="1" smtClean="0">
                <a:solidFill>
                  <a:schemeClr val="tx1"/>
                </a:solidFill>
              </a:rPr>
              <a:t>Betweenness</a:t>
            </a:r>
            <a:r>
              <a:rPr lang="it-IT" dirty="0" smtClean="0">
                <a:solidFill>
                  <a:schemeClr val="tx1"/>
                </a:solidFill>
              </a:rPr>
              <a:t> di un arco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07998" y="1346664"/>
            <a:ext cx="9600060" cy="4753054"/>
          </a:xfrm>
        </p:spPr>
        <p:txBody>
          <a:bodyPr>
            <a:normAutofit/>
          </a:bodyPr>
          <a:lstStyle/>
          <a:p>
            <a:r>
              <a:rPr lang="is-IS" dirty="0" smtClean="0">
                <a:solidFill>
                  <a:schemeClr val="tx1"/>
                </a:solidFill>
              </a:rPr>
              <a:t>Proviamo a utilizzare una proprietà diversa da quella di (local) bridge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anche se, come il (local) bridge, vuole ancora descrivere una crescente difficoltà di collegamento indotta da un arco che la soddisfa</a:t>
            </a:r>
          </a:p>
          <a:p>
            <a:r>
              <a:rPr lang="is-IS" dirty="0" smtClean="0">
                <a:solidFill>
                  <a:schemeClr val="tx1"/>
                </a:solidFill>
              </a:rPr>
              <a:t>essa è basata sulla nozione di traffico: gli archi che possiamo considerare i “nuovi ponti” sono quelli attraverso i quali passa più traffico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ragionevole!</a:t>
            </a:r>
          </a:p>
          <a:p>
            <a:r>
              <a:rPr lang="is-IS" dirty="0" smtClean="0">
                <a:solidFill>
                  <a:schemeClr val="tx1"/>
                </a:solidFill>
              </a:rPr>
              <a:t>E il traffico lo misuriamo con una sorta di flusso di un qualche fluido: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per ogni coppia di nodi s e t assumiamo che s voglia inviare a t una unità di fluido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che, viaggiando nella rete, per raggiungere t, si suddivide equamente fra tutti gli shortest paths che collegano s a t</a:t>
            </a:r>
          </a:p>
          <a:p>
            <a:r>
              <a:rPr lang="is-IS" dirty="0">
                <a:solidFill>
                  <a:schemeClr val="tx1"/>
                </a:solidFill>
              </a:rPr>
              <a:t>L</a:t>
            </a:r>
            <a:r>
              <a:rPr lang="is-IS" dirty="0" smtClean="0">
                <a:solidFill>
                  <a:schemeClr val="tx1"/>
                </a:solidFill>
              </a:rPr>
              <a:t>a </a:t>
            </a:r>
            <a:r>
              <a:rPr lang="is-IS" b="1" i="1" dirty="0" smtClean="0">
                <a:solidFill>
                  <a:srgbClr val="DD51E7"/>
                </a:solidFill>
              </a:rPr>
              <a:t>betweenness</a:t>
            </a:r>
            <a:r>
              <a:rPr lang="is-IS" dirty="0" smtClean="0">
                <a:solidFill>
                  <a:schemeClr val="tx1"/>
                </a:solidFill>
              </a:rPr>
              <a:t> di un arco è la quantità totale di fluido che lo attraversa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ottenuta sommando le frazioni di fluido per tutte le coppie</a:t>
            </a:r>
            <a:r>
              <a:rPr lang="it-IT" dirty="0" smtClean="0"/>
              <a:t>〈 </a:t>
            </a:r>
            <a:r>
              <a:rPr lang="is-IS" dirty="0" smtClean="0">
                <a:solidFill>
                  <a:schemeClr val="tx1"/>
                </a:solidFill>
              </a:rPr>
              <a:t>s ,t</a:t>
            </a:r>
            <a:r>
              <a:rPr lang="it-IT" dirty="0" smtClean="0"/>
              <a:t> </a:t>
            </a:r>
            <a:r>
              <a:rPr lang="it-IT" dirty="0"/>
              <a:t>〉</a:t>
            </a:r>
            <a:endParaRPr lang="is-IS" dirty="0" smtClean="0">
              <a:solidFill>
                <a:schemeClr val="tx1"/>
              </a:solidFill>
            </a:endParaRPr>
          </a:p>
          <a:p>
            <a:r>
              <a:rPr lang="is-IS" dirty="0" smtClean="0">
                <a:solidFill>
                  <a:schemeClr val="tx1"/>
                </a:solidFill>
              </a:rPr>
              <a:t>Un arco è tanto più un “nuovo ponte” quanto maggiore è la sua betweenness</a:t>
            </a:r>
          </a:p>
        </p:txBody>
      </p:sp>
    </p:spTree>
    <p:extLst>
      <p:ext uri="{BB962C8B-B14F-4D97-AF65-F5344CB8AC3E}">
        <p14:creationId xmlns:p14="http://schemas.microsoft.com/office/powerpoint/2010/main" val="2777928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/>
          </a:bodyPr>
          <a:lstStyle/>
          <a:p>
            <a:r>
              <a:rPr lang="it-IT" dirty="0" err="1" smtClean="0">
                <a:solidFill>
                  <a:schemeClr val="tx1"/>
                </a:solidFill>
              </a:rPr>
              <a:t>Betweenness</a:t>
            </a:r>
            <a:r>
              <a:rPr lang="it-IT" dirty="0" smtClean="0">
                <a:solidFill>
                  <a:schemeClr val="tx1"/>
                </a:solidFill>
              </a:rPr>
              <a:t> di un arco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1056732"/>
                <a:ext cx="9600060" cy="543327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is-IS" dirty="0" smtClean="0">
                    <a:solidFill>
                      <a:schemeClr val="tx1"/>
                    </a:solidFill>
                  </a:rPr>
                  <a:t>Formalmente: dato </a:t>
                </a:r>
                <a:r>
                  <a:rPr lang="is-IS" dirty="0">
                    <a:solidFill>
                      <a:schemeClr val="tx1"/>
                    </a:solidFill>
                  </a:rPr>
                  <a:t>un grafo G=(V,E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) (non orientato)</a:t>
                </a:r>
              </a:p>
              <a:p>
                <a:pPr lvl="7"/>
                <a:endParaRPr lang="is-IS" sz="200" dirty="0" smtClean="0">
                  <a:solidFill>
                    <a:schemeClr val="tx1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per ogni coppia di nodi s,t</a:t>
                </a:r>
                <a:r>
                  <a:rPr lang="is-IS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V e per ogni arco (u,v)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E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definiamo 			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1" i="0" smtClean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𝛔</m:t>
                        </m:r>
                      </m:e>
                      <m:sub>
                        <m:r>
                          <a:rPr lang="it-IT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𝐬𝐭</m:t>
                        </m:r>
                      </m:sub>
                    </m:sSub>
                  </m:oMath>
                </a14:m>
                <a:r>
                  <a:rPr lang="is-IS" b="1" dirty="0" smtClean="0">
                    <a:solidFill>
                      <a:srgbClr val="162DCF"/>
                    </a:solidFill>
                  </a:rPr>
                  <a:t>(u,v) </a:t>
                </a:r>
                <a:r>
                  <a:rPr lang="is-IS" dirty="0" smtClean="0">
                    <a:solidFill>
                      <a:srgbClr val="162DCF"/>
                    </a:solidFill>
                  </a:rPr>
                  <a:t>= numero di shortest paths fra s e t che attraversano (u,v)</a:t>
                </a:r>
              </a:p>
              <a:p>
                <a:pPr lvl="5"/>
                <a:endParaRPr lang="is-IS" sz="800" dirty="0" smtClean="0">
                  <a:solidFill>
                    <a:srgbClr val="162DCF"/>
                  </a:solidFill>
                </a:endParaRPr>
              </a:p>
              <a:p>
                <a:pPr marL="342900" lvl="1" indent="-342900"/>
                <a:r>
                  <a:rPr lang="is-IS" sz="1800" dirty="0" smtClean="0">
                    <a:solidFill>
                      <a:schemeClr val="tx1"/>
                    </a:solidFill>
                  </a:rPr>
                  <a:t>la  </a:t>
                </a:r>
                <a:r>
                  <a:rPr lang="is-IS" sz="1800" i="1" dirty="0" smtClean="0">
                    <a:solidFill>
                      <a:srgbClr val="162DCF"/>
                    </a:solidFill>
                  </a:rPr>
                  <a:t>betweenness relativa di (u,v) rispetto alla coppia</a:t>
                </a:r>
                <a:r>
                  <a:rPr lang="it-IT" sz="1800" dirty="0" smtClean="0">
                    <a:solidFill>
                      <a:srgbClr val="162DCF"/>
                    </a:solidFill>
                  </a:rPr>
                  <a:t>〈 </a:t>
                </a:r>
                <a:r>
                  <a:rPr lang="is-IS" sz="1800" dirty="0">
                    <a:solidFill>
                      <a:srgbClr val="162DCF"/>
                    </a:solidFill>
                  </a:rPr>
                  <a:t>s ,t</a:t>
                </a:r>
                <a:r>
                  <a:rPr lang="it-IT" sz="1800" dirty="0">
                    <a:solidFill>
                      <a:srgbClr val="162DCF"/>
                    </a:solidFill>
                  </a:rPr>
                  <a:t> </a:t>
                </a:r>
                <a:r>
                  <a:rPr lang="it-IT" sz="1800" dirty="0" smtClean="0">
                    <a:solidFill>
                      <a:srgbClr val="162DCF"/>
                    </a:solidFill>
                  </a:rPr>
                  <a:t>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𝐬𝐭</m:t>
                        </m:r>
                      </m:sub>
                    </m:sSub>
                  </m:oMath>
                </a14:m>
                <a:r>
                  <a:rPr lang="is-IS" sz="1800" b="1" dirty="0">
                    <a:solidFill>
                      <a:srgbClr val="162DCF"/>
                    </a:solidFill>
                  </a:rPr>
                  <a:t>(u,v) </a:t>
                </a:r>
                <a:r>
                  <a:rPr lang="it-IT" sz="1800" dirty="0" smtClean="0"/>
                  <a:t>è la frazione degli </a:t>
                </a:r>
                <a:r>
                  <a:rPr lang="it-IT" sz="1800" dirty="0" err="1" smtClean="0"/>
                  <a:t>shortest</a:t>
                </a:r>
                <a:r>
                  <a:rPr lang="it-IT" sz="1800" dirty="0" smtClean="0"/>
                  <a:t> </a:t>
                </a:r>
                <a:r>
                  <a:rPr lang="it-IT" sz="1800" dirty="0" err="1" smtClean="0"/>
                  <a:t>paths</a:t>
                </a:r>
                <a:r>
                  <a:rPr lang="it-IT" sz="1800" dirty="0" smtClean="0"/>
                  <a:t> fra </a:t>
                </a:r>
                <a:r>
                  <a:rPr lang="it-IT" sz="1800" dirty="0" err="1" smtClean="0"/>
                  <a:t>s</a:t>
                </a:r>
                <a:r>
                  <a:rPr lang="it-IT" sz="1800" dirty="0" smtClean="0"/>
                  <a:t> e t che attraversano (</a:t>
                </a:r>
                <a:r>
                  <a:rPr lang="it-IT" sz="1800" dirty="0" err="1" smtClean="0"/>
                  <a:t>u,v</a:t>
                </a:r>
                <a:r>
                  <a:rPr lang="it-IT" sz="1800" dirty="0" smtClean="0"/>
                  <a:t>): </a:t>
                </a:r>
                <a:r>
                  <a:rPr lang="it-IT" sz="800" dirty="0" smtClean="0"/>
                  <a:t>																																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𝐬𝐭</m:t>
                        </m:r>
                      </m:sub>
                    </m:sSub>
                  </m:oMath>
                </a14:m>
                <a:r>
                  <a:rPr lang="is-IS" sz="1800" b="1" dirty="0">
                    <a:solidFill>
                      <a:srgbClr val="162DCF"/>
                    </a:solidFill>
                  </a:rPr>
                  <a:t>(u,v) </a:t>
                </a:r>
                <a:r>
                  <a:rPr lang="is-IS" sz="1800" b="1" dirty="0" smtClean="0">
                    <a:solidFill>
                      <a:srgbClr val="162DCF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b="1" i="1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0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sz="20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𝐬𝐭</m:t>
                            </m:r>
                          </m:sub>
                        </m:sSub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𝐮</m:t>
                        </m:r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b>
                          <m:sSubPr>
                            <m:ctrlPr>
                              <a:rPr lang="en-US" sz="2000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000" b="1" i="0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sz="2000" b="1" i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𝐬𝐭</m:t>
                            </m:r>
                          </m:sub>
                        </m:sSub>
                      </m:den>
                    </m:f>
                  </m:oMath>
                </a14:m>
                <a:endParaRPr lang="it-IT" sz="2000" b="1" dirty="0" smtClean="0">
                  <a:solidFill>
                    <a:srgbClr val="162DCF"/>
                  </a:solidFill>
                </a:endParaRPr>
              </a:p>
              <a:p>
                <a:pPr marL="742950" lvl="2" indent="-342900"/>
                <a:r>
                  <a:rPr lang="is-IS" sz="1600" dirty="0" smtClean="0">
                    <a:solidFill>
                      <a:schemeClr val="tx1"/>
                    </a:solidFill>
                  </a:rPr>
                  <a:t>dove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𝛔</m:t>
                        </m:r>
                      </m:e>
                      <m:sub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𝐬𝐭</m:t>
                        </m:r>
                      </m:sub>
                    </m:sSub>
                  </m:oMath>
                </a14:m>
                <a:r>
                  <a:rPr lang="is-IS" sz="1600" dirty="0" smtClean="0">
                    <a:solidFill>
                      <a:schemeClr val="tx1"/>
                    </a:solidFill>
                  </a:rPr>
                  <a:t> è il numero totale di shortest paths fra s e t </a:t>
                </a:r>
              </a:p>
              <a:p>
                <a:pPr marL="3486150" lvl="8" indent="-342900"/>
                <a:endParaRPr lang="is-IS" dirty="0" smtClean="0">
                  <a:solidFill>
                    <a:schemeClr val="tx1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Infine, la </a:t>
                </a:r>
                <a:r>
                  <a:rPr lang="is-IS" b="1" i="1" dirty="0" smtClean="0">
                    <a:solidFill>
                      <a:srgbClr val="DD51E7"/>
                    </a:solidFill>
                  </a:rPr>
                  <a:t>betweenness </a:t>
                </a:r>
                <a:r>
                  <a:rPr lang="is-IS" b="1" dirty="0" smtClean="0">
                    <a:solidFill>
                      <a:srgbClr val="DD51E7"/>
                    </a:solidFill>
                  </a:rPr>
                  <a:t>b(u,v)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di un arco (u,v)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E è la semi-somma delle betweenness relative ad  ogni coppia di nodi: </a:t>
                </a:r>
                <a:r>
                  <a:rPr lang="is-IS" sz="800" dirty="0" smtClean="0">
                    <a:solidFill>
                      <a:schemeClr val="tx1"/>
                    </a:solidFill>
                  </a:rPr>
                  <a:t>																																				</a:t>
                </a:r>
                <a:r>
                  <a:rPr lang="is-IS" b="1" dirty="0" smtClean="0">
                    <a:solidFill>
                      <a:srgbClr val="DD51E7"/>
                    </a:solidFill>
                  </a:rPr>
                  <a:t>b(u,v)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b="1" i="1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s-IS" b="1" dirty="0" smtClean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s-IS" sz="2000" b="1" i="1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𝐬</m:t>
                        </m:r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 ∈ </m:t>
                        </m:r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𝐕</m:t>
                        </m:r>
                      </m:sub>
                      <m:sup/>
                      <m:e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sSub>
                      <m:sSubPr>
                        <m:ctrlPr>
                          <a:rPr lang="en-US" sz="20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2000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sz="20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𝐬𝐭</m:t>
                        </m:r>
                      </m:sub>
                    </m:sSub>
                  </m:oMath>
                </a14:m>
                <a:r>
                  <a:rPr lang="is-IS" b="1" dirty="0">
                    <a:solidFill>
                      <a:srgbClr val="162DCF"/>
                    </a:solidFill>
                  </a:rPr>
                  <a:t>(u,v) </a:t>
                </a:r>
                <a:endParaRPr lang="is-IS" b="1" dirty="0" smtClean="0">
                  <a:solidFill>
                    <a:srgbClr val="162DCF"/>
                  </a:solidFill>
                </a:endParaRPr>
              </a:p>
              <a:p>
                <a:pPr lvl="7"/>
                <a:endParaRPr lang="is-IS" sz="800" b="1" dirty="0" smtClean="0">
                  <a:solidFill>
                    <a:srgbClr val="162DCF"/>
                  </a:solidFill>
                </a:endParaRPr>
              </a:p>
              <a:p>
                <a:r>
                  <a:rPr lang="is-IS" sz="1600" dirty="0" smtClean="0">
                    <a:solidFill>
                      <a:schemeClr val="tx1"/>
                    </a:solidFill>
                  </a:rPr>
                  <a:t>NB: quella che abbiamo definito è la </a:t>
                </a:r>
                <a:r>
                  <a:rPr lang="is-IS" sz="1600" i="1" u="sng" dirty="0" smtClean="0">
                    <a:solidFill>
                      <a:schemeClr val="tx1"/>
                    </a:solidFill>
                  </a:rPr>
                  <a:t>edge</a:t>
                </a:r>
                <a:r>
                  <a:rPr lang="is-IS" sz="1600" i="1" dirty="0" smtClean="0">
                    <a:solidFill>
                      <a:schemeClr val="tx1"/>
                    </a:solidFill>
                  </a:rPr>
                  <a:t>-betweenness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; analogamente si può definire la node-betweenness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1056732"/>
                <a:ext cx="9600060" cy="5433278"/>
              </a:xfrm>
              <a:blipFill rotWithShape="0">
                <a:blip r:embed="rId2"/>
                <a:stretch>
                  <a:fillRect l="-444" t="-112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62264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Il metodo di </a:t>
            </a:r>
            <a:r>
              <a:rPr lang="it-IT" dirty="0" err="1" smtClean="0">
                <a:solidFill>
                  <a:schemeClr val="tx1"/>
                </a:solidFill>
              </a:rPr>
              <a:t>Girvan</a:t>
            </a:r>
            <a:r>
              <a:rPr lang="it-IT" dirty="0" smtClean="0">
                <a:solidFill>
                  <a:schemeClr val="tx1"/>
                </a:solidFill>
              </a:rPr>
              <a:t>-Newman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07998" y="1357814"/>
            <a:ext cx="9600060" cy="5500185"/>
          </a:xfrm>
        </p:spPr>
        <p:txBody>
          <a:bodyPr>
            <a:normAutofit/>
          </a:bodyPr>
          <a:lstStyle/>
          <a:p>
            <a:r>
              <a:rPr lang="is-IS" dirty="0" smtClean="0">
                <a:solidFill>
                  <a:schemeClr val="tx1"/>
                </a:solidFill>
              </a:rPr>
              <a:t>Il metodo di Girvan-Newman è un metodo partitivo basato sulla betweenness: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si inizia considerando l’intero grafo come un’unica grande comunità 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poi si calcola l’arco di betweenness massima e si rimuove: se il grafo residuo è non connesso allora è stata ottenuta una prima partizione in comunità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il procedimento viene poi iterato calcolando gli </a:t>
            </a:r>
            <a:r>
              <a:rPr lang="is-IS" dirty="0">
                <a:solidFill>
                  <a:schemeClr val="tx1"/>
                </a:solidFill>
              </a:rPr>
              <a:t>archi di betweenness massima </a:t>
            </a:r>
            <a:r>
              <a:rPr lang="is-IS" dirty="0" smtClean="0">
                <a:solidFill>
                  <a:schemeClr val="tx1"/>
                </a:solidFill>
              </a:rPr>
              <a:t>nel grafo rimanente e rimuovendoli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il procedimento ha termine quando si è ottenuto un livello di granularità ritenuto adeguato</a:t>
            </a:r>
          </a:p>
          <a:p>
            <a:pPr lvl="6"/>
            <a:endParaRPr lang="is-IS" sz="800" dirty="0" smtClean="0">
              <a:solidFill>
                <a:schemeClr val="tx1"/>
              </a:solidFill>
            </a:endParaRPr>
          </a:p>
          <a:p>
            <a:r>
              <a:rPr lang="is-IS" dirty="0" smtClean="0">
                <a:solidFill>
                  <a:schemeClr val="tx1"/>
                </a:solidFill>
              </a:rPr>
              <a:t>Sì, ma come si fa a calcolare le betweenness degli archi?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Non possiamo mica enumerare tutti gli shortest paths di un grafo...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(in generale, il loro numero è esponenziale nelle dimensioni del grafo!)</a:t>
            </a:r>
            <a:endParaRPr lang="is-I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9296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Calcolo delle </a:t>
            </a:r>
            <a:r>
              <a:rPr lang="it-IT" dirty="0" err="1" smtClean="0">
                <a:solidFill>
                  <a:schemeClr val="tx1"/>
                </a:solidFill>
              </a:rPr>
              <a:t>betweenness</a:t>
            </a:r>
            <a:r>
              <a:rPr lang="it-IT" dirty="0" smtClean="0">
                <a:solidFill>
                  <a:schemeClr val="tx1"/>
                </a:solidFill>
              </a:rPr>
              <a:t> degli archi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7" y="1346664"/>
                <a:ext cx="9678119" cy="4942624"/>
              </a:xfrm>
            </p:spPr>
            <p:txBody>
              <a:bodyPr>
                <a:normAutofit/>
              </a:bodyPr>
              <a:lstStyle/>
              <a:p>
                <a:r>
                  <a:rPr lang="is-IS" dirty="0" smtClean="0">
                    <a:solidFill>
                      <a:schemeClr val="tx1"/>
                    </a:solidFill>
                  </a:rPr>
                  <a:t>Lo schema dell’algoritmo per il calcolo delle betweeness degli archi è il seguente: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per ogni s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 b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V esegui i seguenti tre passi</a:t>
                </a:r>
              </a:p>
              <a:p>
                <a:pPr lvl="1"/>
                <a:r>
                  <a:rPr lang="is-IS" sz="1800" dirty="0" smtClean="0">
                    <a:solidFill>
                      <a:schemeClr val="tx1"/>
                    </a:solidFill>
                  </a:rPr>
                  <a:t>1) calcola </a:t>
                </a:r>
                <a:r>
                  <a:rPr lang="is-IS" sz="1800" dirty="0">
                    <a:solidFill>
                      <a:schemeClr val="tx1"/>
                    </a:solidFill>
                  </a:rPr>
                  <a:t>l’albero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T(s) degli shortest paths uscenti da s mediante una 			</a:t>
                </a:r>
                <a:r>
                  <a:rPr lang="is-IS" sz="1800" dirty="0">
                    <a:solidFill>
                      <a:schemeClr val="tx1"/>
                    </a:solidFill>
                  </a:rPr>
                  <a:t>	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Breadth First Search </a:t>
                </a:r>
              </a:p>
              <a:p>
                <a:pPr lvl="1"/>
                <a:r>
                  <a:rPr lang="is-IS" sz="1800" dirty="0" smtClean="0">
                    <a:solidFill>
                      <a:schemeClr val="tx1"/>
                    </a:solidFill>
                  </a:rPr>
                  <a:t>2) mediante una visita top-down di T(s), per ogni v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 sz="18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V calcola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1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800" b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𝛔</m:t>
                        </m:r>
                      </m:e>
                      <m:sub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𝐬</m:t>
                        </m:r>
                        <m:r>
                          <a:rPr lang="it-IT" sz="1800" b="1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𝐯</m:t>
                        </m:r>
                      </m:sub>
                    </m:sSub>
                  </m:oMath>
                </a14:m>
                <a:endParaRPr lang="is-IS" sz="1800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s-IS" sz="1800" dirty="0" smtClean="0">
                    <a:solidFill>
                      <a:schemeClr val="tx1"/>
                    </a:solidFill>
                  </a:rPr>
                  <a:t>3) mediante una visita bottom-up di T(s), e usando quanto calcolato al 		      	  punto 2), per ogni (u,v)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 sz="18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 T(s) calcola 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b</a:t>
                </a:r>
                <a:r>
                  <a:rPr lang="is-IS" sz="1800" b="1" baseline="-25000" dirty="0" smtClean="0">
                    <a:solidFill>
                      <a:srgbClr val="FF0000"/>
                    </a:solidFill>
                  </a:rPr>
                  <a:t>s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(u,v</a:t>
                </a:r>
                <a:r>
                  <a:rPr lang="is-IS" sz="1800" b="1" dirty="0">
                    <a:solidFill>
                      <a:srgbClr val="FF0000"/>
                    </a:solidFill>
                  </a:rPr>
                  <a:t>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s-IS" sz="18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∈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𝐕</m:t>
                        </m:r>
                        <m:r>
                          <a:rPr lang="it-IT" sz="1800" b="1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−{</m:t>
                        </m:r>
                        <m:r>
                          <a:rPr lang="it-IT" sz="1800" b="1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𝒔</m:t>
                        </m:r>
                        <m:r>
                          <a:rPr lang="it-IT" sz="1800" b="1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</m:t>
                        </m:r>
                      </m:sub>
                      <m:sup/>
                      <m:e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sSub>
                      <m:sSubPr>
                        <m:ctrlPr>
                          <a:rPr lang="en-US" sz="18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𝐬𝐭</m:t>
                        </m:r>
                      </m:sub>
                    </m:sSub>
                  </m:oMath>
                </a14:m>
                <a:r>
                  <a:rPr lang="is-IS" sz="1800" b="1" dirty="0">
                    <a:solidFill>
                      <a:srgbClr val="162DCF"/>
                    </a:solidFill>
                  </a:rPr>
                  <a:t>(u,v) </a:t>
                </a:r>
                <a:endParaRPr lang="is-IS" sz="1800" dirty="0" smtClean="0">
                  <a:solidFill>
                    <a:schemeClr val="tx1"/>
                  </a:solidFill>
                </a:endParaRPr>
              </a:p>
              <a:p>
                <a:r>
                  <a:rPr lang="is-IS" dirty="0">
                    <a:solidFill>
                      <a:schemeClr val="tx1"/>
                    </a:solidFill>
                  </a:rPr>
                  <a:t>per ogni (u,v)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E calcola 	</a:t>
                </a:r>
                <a:r>
                  <a:rPr lang="is-IS" b="1" dirty="0" smtClean="0">
                    <a:solidFill>
                      <a:srgbClr val="DD51E7"/>
                    </a:solidFill>
                  </a:rPr>
                  <a:t>b(u,v)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s-IS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V</m:t>
                        </m:r>
                      </m:sub>
                      <m:sup/>
                      <m:e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sSub>
                      <m:sSubPr>
                        <m:ctrlPr>
                          <a:rPr lang="en-US" sz="20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2000" b="1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sz="2000" b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𝐬</m:t>
                        </m:r>
                      </m:sub>
                    </m:sSub>
                  </m:oMath>
                </a14:m>
                <a:r>
                  <a:rPr lang="is-IS" b="1" dirty="0" smtClean="0">
                    <a:solidFill>
                      <a:srgbClr val="FF0000"/>
                    </a:solidFill>
                  </a:rPr>
                  <a:t>(u,v</a:t>
                </a:r>
                <a:r>
                  <a:rPr lang="is-IS" b="1" dirty="0">
                    <a:solidFill>
                      <a:srgbClr val="FF0000"/>
                    </a:solidFill>
                  </a:rPr>
                  <a:t>)</a:t>
                </a:r>
                <a:r>
                  <a:rPr lang="is-IS" b="1" dirty="0">
                    <a:solidFill>
                      <a:srgbClr val="162DCF"/>
                    </a:solidFill>
                  </a:rPr>
                  <a:t> </a:t>
                </a:r>
                <a:endParaRPr lang="is-IS" b="1" dirty="0" smtClean="0">
                  <a:solidFill>
                    <a:srgbClr val="162DCF"/>
                  </a:solidFill>
                </a:endParaRPr>
              </a:p>
              <a:p>
                <a:pPr lvl="6"/>
                <a:endParaRPr lang="is-IS" sz="800" b="1" dirty="0">
                  <a:solidFill>
                    <a:srgbClr val="162DCF"/>
                  </a:solidFill>
                </a:endParaRPr>
              </a:p>
              <a:p>
                <a:r>
                  <a:rPr lang="is-IS" sz="1600" i="1" dirty="0" smtClean="0">
                    <a:solidFill>
                      <a:schemeClr val="tx1"/>
                    </a:solidFill>
                  </a:rPr>
                  <a:t>Osservazione: al punto 2) calcoliamo</a:t>
                </a:r>
                <a:r>
                  <a:rPr lang="is-IS" sz="1600" b="1" i="1" dirty="0">
                    <a:solidFill>
                      <a:srgbClr val="FF0000"/>
                    </a:solidFill>
                  </a:rPr>
                  <a:t> b</a:t>
                </a:r>
                <a:r>
                  <a:rPr lang="is-IS" sz="1600" b="1" i="1" baseline="-25000" dirty="0">
                    <a:solidFill>
                      <a:srgbClr val="FF0000"/>
                    </a:solidFill>
                  </a:rPr>
                  <a:t>s</a:t>
                </a:r>
                <a:r>
                  <a:rPr lang="is-IS" sz="1600" b="1" i="1" dirty="0">
                    <a:solidFill>
                      <a:srgbClr val="FF0000"/>
                    </a:solidFill>
                  </a:rPr>
                  <a:t>(u,v)</a:t>
                </a:r>
                <a:r>
                  <a:rPr lang="is-IS" sz="1600" i="1" dirty="0" smtClean="0">
                    <a:solidFill>
                      <a:schemeClr val="tx1"/>
                    </a:solidFill>
                  </a:rPr>
                  <a:t>  per i soli archi (u,v) in T(s). Infatti, gli archi che non sono in T(s) non fanno parte di alcuno shortest path uscente da s </a:t>
                </a:r>
              </a:p>
              <a:p>
                <a:pPr lvl="7"/>
                <a:endParaRPr lang="is-IS" i="1" dirty="0" smtClean="0">
                  <a:solidFill>
                    <a:schemeClr val="tx1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e ora vediamo in dettaglio i singoli passi 1), 2) e 3)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7" y="1346664"/>
                <a:ext cx="9678119" cy="4942624"/>
              </a:xfrm>
              <a:blipFill rotWithShape="0">
                <a:blip r:embed="rId2"/>
                <a:stretch>
                  <a:fillRect l="-441" t="-740" r="-1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36087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>
              <a:xfrm>
                <a:off x="1907998" y="253419"/>
                <a:ext cx="9298978" cy="925975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1)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Breadth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First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Search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da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V</a:t>
                </a:r>
                <a:endParaRPr lang="it-IT" dirty="0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907998" y="253419"/>
                <a:ext cx="9298978" cy="925975"/>
              </a:xfrm>
              <a:blipFill rotWithShape="0">
                <a:blip r:embed="rId2"/>
                <a:stretch>
                  <a:fillRect l="-2033" t="-1059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7" y="1346664"/>
                <a:ext cx="9678119" cy="4942624"/>
              </a:xfrm>
            </p:spPr>
            <p:txBody>
              <a:bodyPr>
                <a:normAutofit/>
              </a:bodyPr>
              <a:lstStyle/>
              <a:p>
                <a:r>
                  <a:rPr lang="is-IS" dirty="0" smtClean="0">
                    <a:solidFill>
                      <a:schemeClr val="tx1"/>
                    </a:solidFill>
                  </a:rPr>
                  <a:t>Calcoliamo T(s) come </a:t>
                </a:r>
                <a:r>
                  <a:rPr lang="is-IS" i="1" dirty="0" smtClean="0">
                    <a:solidFill>
                      <a:schemeClr val="tx1"/>
                    </a:solidFill>
                  </a:rPr>
                  <a:t>insieme di archi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e, contemporaneamente, una partizione in livelli di V: 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L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0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←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{s} e T(s) </a:t>
                </a:r>
                <a14:m>
                  <m:oMath xmlns:m="http://schemas.openxmlformats.org/officeDocument/2006/math">
                    <m:r>
                      <a:rPr lang="is-IS" i="1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←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</m:oMath>
                </a14:m>
                <a:endParaRPr lang="it-IT" dirty="0" smtClean="0">
                  <a:solidFill>
                    <a:schemeClr val="tx1"/>
                  </a:solidFill>
                  <a:ea typeface="Cambria Math" charset="0"/>
                  <a:cs typeface="Cambria Math" charset="0"/>
                </a:endParaRP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per h </a:t>
                </a:r>
                <a14:m>
                  <m:oMath xmlns:m="http://schemas.openxmlformats.org/officeDocument/2006/math">
                    <m:r>
                      <a:rPr lang="is-IS" i="1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0 e finché L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h</a:t>
                </a:r>
                <a14:m>
                  <m:oMath xmlns:m="http://schemas.openxmlformats.org/officeDocument/2006/math">
                    <m:r>
                      <a:rPr lang="it-IT" b="0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calcola: L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h+1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i="1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←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{u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V - </a:t>
                </a:r>
                <a14:m>
                  <m:oMath xmlns:m="http://schemas.openxmlformats.org/officeDocument/2006/math">
                    <m:nary>
                      <m:naryPr>
                        <m:chr m:val="⋃"/>
                        <m:supHide m:val="on"/>
                        <m:ctrlPr>
                          <a:rPr lang="is-IS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brk m:alnAt="7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0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 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i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is-IS" sz="1800" dirty="0">
                            <a:solidFill>
                              <a:schemeClr val="tx1"/>
                            </a:solidFill>
                          </a:rPr>
                          <m:t>L</m:t>
                        </m:r>
                        <m:r>
                          <m:rPr>
                            <m:nor/>
                          </m:rPr>
                          <a:rPr lang="it-IT" sz="1800" b="0" i="0" baseline="-25000" dirty="0" smtClean="0">
                            <a:solidFill>
                              <a:schemeClr val="tx1"/>
                            </a:solidFill>
                          </a:rPr>
                          <m:t>i</m:t>
                        </m:r>
                      </m:e>
                    </m:nary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: </a:t>
                </a:r>
                <a14:m>
                  <m:oMath xmlns:m="http://schemas.openxmlformats.org/officeDocument/2006/math">
                    <m:r>
                      <a:rPr lang="is-IS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v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L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h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tale che (v,u)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E} 								       e </a:t>
                </a:r>
                <a:r>
                  <a:rPr lang="is-IS" dirty="0">
                    <a:solidFill>
                      <a:schemeClr val="tx1"/>
                    </a:solidFill>
                  </a:rPr>
                  <a:t>T(s) </a:t>
                </a:r>
                <a14:m>
                  <m:oMath xmlns:m="http://schemas.openxmlformats.org/officeDocument/2006/math">
                    <m:r>
                      <a:rPr lang="is-IS" i="1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←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T(s)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∪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{(v,u)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E: v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:r>
                  <a:rPr lang="is-IS" dirty="0">
                    <a:solidFill>
                      <a:schemeClr val="tx1"/>
                    </a:solidFill>
                  </a:rPr>
                  <a:t>L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h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e u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:r>
                  <a:rPr lang="is-IS" dirty="0">
                    <a:solidFill>
                      <a:schemeClr val="tx1"/>
                    </a:solidFill>
                  </a:rPr>
                  <a:t>L</a:t>
                </a:r>
                <a:r>
                  <a:rPr lang="is-IS" baseline="-25000" dirty="0">
                    <a:solidFill>
                      <a:schemeClr val="tx1"/>
                    </a:solidFill>
                  </a:rPr>
                  <a:t>h+1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}</a:t>
                </a:r>
              </a:p>
              <a:p>
                <a:endParaRPr lang="is-IS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7" y="1346664"/>
                <a:ext cx="9678119" cy="4942624"/>
              </a:xfrm>
              <a:blipFill rotWithShape="0">
                <a:blip r:embed="rId3"/>
                <a:stretch>
                  <a:fillRect l="-441" t="-740" r="-5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07" t="38759" r="35052" b="15742"/>
          <a:stretch/>
        </p:blipFill>
        <p:spPr>
          <a:xfrm>
            <a:off x="3122341" y="3392857"/>
            <a:ext cx="6478858" cy="289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3905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2) visita top-down di T(</a:t>
            </a:r>
            <a:r>
              <a:rPr lang="it-IT" dirty="0" err="1" smtClean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)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7" y="1346664"/>
                <a:ext cx="9678119" cy="4942624"/>
              </a:xfrm>
            </p:spPr>
            <p:txBody>
              <a:bodyPr>
                <a:normAutofit/>
              </a:bodyPr>
              <a:lstStyle/>
              <a:p>
                <a:r>
                  <a:rPr lang="is-IS" sz="1800" dirty="0" smtClean="0">
                    <a:solidFill>
                      <a:schemeClr val="tx1"/>
                    </a:solidFill>
                  </a:rPr>
                  <a:t>2) mediante una visita top-down di T(s), per ogni v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 sz="18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V calcola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1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800" b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𝛔</m:t>
                        </m:r>
                      </m:e>
                      <m:sub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𝐬</m:t>
                        </m:r>
                        <m:r>
                          <a:rPr lang="it-IT" sz="1800" b="1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𝐯</m:t>
                        </m:r>
                      </m:sub>
                    </m:sSub>
                  </m:oMath>
                </a14:m>
                <a:endParaRPr lang="is-IS" sz="1800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s-IS" sz="1800" dirty="0" smtClean="0">
                    <a:solidFill>
                      <a:schemeClr val="tx1"/>
                    </a:solidFill>
                  </a:rPr>
                  <a:t>il numero di shortest paths dalla radice s  a un nodo v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 sz="18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 L</a:t>
                </a:r>
                <a:r>
                  <a:rPr lang="is-IS" sz="1800" baseline="-25000" dirty="0" smtClean="0">
                    <a:solidFill>
                      <a:schemeClr val="tx1"/>
                    </a:solidFill>
                  </a:rPr>
                  <a:t>h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 è pari alla somma dei numeri dei percorsi da s a qualunque “padre” di v</a:t>
                </a:r>
              </a:p>
              <a:p>
                <a:pPr lvl="1"/>
                <a:r>
                  <a:rPr lang="is-IS" sz="1800" dirty="0" smtClean="0">
                    <a:solidFill>
                      <a:schemeClr val="tx1"/>
                    </a:solidFill>
                  </a:rPr>
                  <a:t>ossia una volta calcolato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800" b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𝛔</m:t>
                        </m:r>
                      </m:e>
                      <m:sub>
                        <m:r>
                          <a:rPr lang="it-IT" sz="1800" b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𝐬𝐮</m:t>
                        </m:r>
                      </m:sub>
                    </m:sSub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 per ogni u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 sz="18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L</a:t>
                </a:r>
                <a:r>
                  <a:rPr lang="is-IS" sz="1800" baseline="-25000" dirty="0" smtClean="0">
                    <a:solidFill>
                      <a:schemeClr val="tx1"/>
                    </a:solidFill>
                  </a:rPr>
                  <a:t>h-1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 , </a:t>
                </a:r>
              </a:p>
              <a:p>
                <a:pPr lvl="1"/>
                <a:r>
                  <a:rPr lang="is-IS" sz="1800" dirty="0" smtClean="0">
                    <a:solidFill>
                      <a:schemeClr val="tx1"/>
                    </a:solidFill>
                  </a:rPr>
                  <a:t>possiamo calcolare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800" b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𝛔</m:t>
                        </m:r>
                      </m:e>
                      <m:sub>
                        <m:r>
                          <a:rPr lang="it-IT" sz="1800" b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𝐬𝐯</m:t>
                        </m:r>
                      </m:sub>
                    </m:sSub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is-IS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9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u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sSub>
                          <m:sSubPr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L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h</m:t>
                            </m:r>
                            <m: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−1</m:t>
                            </m:r>
                          </m:sub>
                        </m:sSub>
                      </m:sub>
                      <m:sup/>
                      <m:e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sSub>
                      <m:sSubPr>
                        <m:ctrlPr>
                          <a:rPr lang="en-US" sz="20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000" b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𝛔</m:t>
                        </m:r>
                      </m:e>
                      <m:sub>
                        <m:r>
                          <a:rPr lang="it-IT" sz="2000" b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𝐬</m:t>
                        </m:r>
                        <m:r>
                          <a:rPr lang="it-IT" sz="2000" b="1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𝐮</m:t>
                        </m:r>
                      </m:sub>
                    </m:sSub>
                  </m:oMath>
                </a14:m>
                <a:r>
                  <a:rPr lang="is-IS" sz="2000" dirty="0">
                    <a:solidFill>
                      <a:schemeClr val="tx1"/>
                    </a:solidFill>
                  </a:rPr>
                  <a:t>,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per ogni </a:t>
                </a:r>
                <a:r>
                  <a:rPr lang="is-IS" sz="1800" dirty="0">
                    <a:solidFill>
                      <a:schemeClr val="tx1"/>
                    </a:solidFill>
                  </a:rPr>
                  <a:t>v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 sz="18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sz="1800" dirty="0">
                    <a:solidFill>
                      <a:schemeClr val="tx1"/>
                    </a:solidFill>
                  </a:rPr>
                  <a:t> L</a:t>
                </a:r>
                <a:r>
                  <a:rPr lang="is-IS" sz="1800" baseline="-25000" dirty="0">
                    <a:solidFill>
                      <a:schemeClr val="tx1"/>
                    </a:solidFill>
                  </a:rPr>
                  <a:t>h</a:t>
                </a:r>
                <a:r>
                  <a:rPr lang="is-IS" sz="1800" dirty="0">
                    <a:solidFill>
                      <a:schemeClr val="tx1"/>
                    </a:solidFill>
                  </a:rPr>
                  <a:t> </a:t>
                </a:r>
                <a:endParaRPr lang="is-IS" sz="20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7" y="1346664"/>
                <a:ext cx="9678119" cy="4942624"/>
              </a:xfrm>
              <a:blipFill rotWithShape="0">
                <a:blip r:embed="rId2"/>
                <a:stretch>
                  <a:fillRect l="-441" t="-74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" t="8625" r="14098" b="43282"/>
          <a:stretch/>
        </p:blipFill>
        <p:spPr>
          <a:xfrm>
            <a:off x="2320023" y="3300759"/>
            <a:ext cx="8932084" cy="283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9136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14599"/>
            <a:ext cx="9298978" cy="925975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3) visita bottom-up di T(</a:t>
            </a:r>
            <a:r>
              <a:rPr lang="it-IT" dirty="0" err="1" smtClean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)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1012126"/>
                <a:ext cx="9678119" cy="4942624"/>
              </a:xfrm>
            </p:spPr>
            <p:txBody>
              <a:bodyPr>
                <a:normAutofit/>
              </a:bodyPr>
              <a:lstStyle/>
              <a:p>
                <a:r>
                  <a:rPr lang="is-IS" sz="1800" dirty="0" smtClean="0">
                    <a:solidFill>
                      <a:schemeClr val="tx1"/>
                    </a:solidFill>
                  </a:rPr>
                  <a:t>3) </a:t>
                </a:r>
                <a:r>
                  <a:rPr lang="is-IS" dirty="0">
                    <a:solidFill>
                      <a:schemeClr val="tx1"/>
                    </a:solidFill>
                  </a:rPr>
                  <a:t>per ogni (u,v)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T(s),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calcola 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b</a:t>
                </a:r>
                <a:r>
                  <a:rPr lang="is-IS" sz="1800" b="1" baseline="-25000" dirty="0" smtClean="0">
                    <a:solidFill>
                      <a:srgbClr val="FF0000"/>
                    </a:solidFill>
                  </a:rPr>
                  <a:t>s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(u,v</a:t>
                </a:r>
                <a:r>
                  <a:rPr lang="is-IS" sz="1800" b="1" dirty="0">
                    <a:solidFill>
                      <a:srgbClr val="FF0000"/>
                    </a:solidFill>
                  </a:rPr>
                  <a:t>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s-IS" sz="18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∈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𝐕</m:t>
                        </m:r>
                        <m:r>
                          <a:rPr lang="it-IT" sz="1800" b="1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−{</m:t>
                        </m:r>
                        <m:r>
                          <a:rPr lang="it-IT" sz="1800" b="1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𝒔</m:t>
                        </m:r>
                        <m:r>
                          <a:rPr lang="it-IT" sz="1800" b="1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</m:t>
                        </m:r>
                      </m:sub>
                      <m:sup/>
                      <m:e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sSub>
                      <m:sSubPr>
                        <m:ctrlPr>
                          <a:rPr lang="en-US" sz="18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𝐬𝐭</m:t>
                        </m:r>
                      </m:sub>
                    </m:sSub>
                  </m:oMath>
                </a14:m>
                <a:r>
                  <a:rPr lang="is-IS" sz="1800" b="1" dirty="0">
                    <a:solidFill>
                      <a:srgbClr val="162DCF"/>
                    </a:solidFill>
                  </a:rPr>
                  <a:t>(u,v) </a:t>
                </a:r>
                <a:endParaRPr lang="is-IS" sz="1800" dirty="0" smtClean="0">
                  <a:solidFill>
                    <a:schemeClr val="tx1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sia d il numero di livelli di T(s) </a:t>
                </a:r>
              </a:p>
              <a:p>
                <a:r>
                  <a:rPr lang="is-IS" dirty="0">
                    <a:solidFill>
                      <a:schemeClr val="tx1"/>
                    </a:solidFill>
                  </a:rPr>
                  <a:t>sia (y,x)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T(s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) con </a:t>
                </a:r>
                <a:r>
                  <a:rPr lang="is-IS" dirty="0">
                    <a:solidFill>
                      <a:schemeClr val="tx1"/>
                    </a:solidFill>
                  </a:rPr>
                  <a:t>x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L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d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: gli unici shortest paths uscenti da s che passano attraverso (y,x) sono shortest paths da s a x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e quindi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</m:t>
                        </m:r>
                        <m:r>
                          <a:rPr lang="it-IT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𝐳</m:t>
                        </m:r>
                      </m:sub>
                    </m:sSub>
                  </m:oMath>
                </a14:m>
                <a:r>
                  <a:rPr lang="is-IS" b="1" dirty="0">
                    <a:solidFill>
                      <a:srgbClr val="162DCF"/>
                    </a:solidFill>
                  </a:rPr>
                  <a:t>(y,x) = </a:t>
                </a:r>
                <a:r>
                  <a:rPr lang="is-IS" b="1" dirty="0" smtClean="0">
                    <a:solidFill>
                      <a:srgbClr val="162DCF"/>
                    </a:solidFill>
                  </a:rPr>
                  <a:t>0 per ogni z </a:t>
                </a:r>
                <a14:m>
                  <m:oMath xmlns:m="http://schemas.openxmlformats.org/officeDocument/2006/math">
                    <m:r>
                      <a:rPr lang="is-IS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:r>
                  <a:rPr lang="is-IS" b="1" dirty="0" smtClean="0">
                    <a:solidFill>
                      <a:srgbClr val="162DCF"/>
                    </a:solidFill>
                  </a:rPr>
                  <a:t>x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e dunque </a:t>
                </a:r>
                <a:r>
                  <a:rPr lang="is-IS" b="1" dirty="0" smtClean="0">
                    <a:solidFill>
                      <a:srgbClr val="FF0000"/>
                    </a:solidFill>
                  </a:rPr>
                  <a:t>b</a:t>
                </a:r>
                <a:r>
                  <a:rPr lang="is-IS" b="1" baseline="-25000" dirty="0" smtClean="0">
                    <a:solidFill>
                      <a:srgbClr val="FF0000"/>
                    </a:solidFill>
                  </a:rPr>
                  <a:t>s</a:t>
                </a:r>
                <a:r>
                  <a:rPr lang="is-IS" b="1" dirty="0" smtClean="0">
                    <a:solidFill>
                      <a:srgbClr val="FF0000"/>
                    </a:solidFill>
                  </a:rPr>
                  <a:t>(y,x) </a:t>
                </a:r>
                <a:r>
                  <a:rPr lang="is-IS" b="1" dirty="0">
                    <a:solidFill>
                      <a:srgbClr val="FF0000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s-IS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b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b="1" i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𝐳</m:t>
                        </m:r>
                        <m:r>
                          <a:rPr lang="it-IT" b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∈</m:t>
                        </m:r>
                        <m:r>
                          <a:rPr lang="it-IT" b="1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𝐕</m:t>
                        </m:r>
                      </m:sub>
                      <m:sup/>
                      <m:e>
                        <m:r>
                          <a:rPr lang="it-IT" b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sSub>
                      <m:sSubPr>
                        <m:ctrlPr>
                          <a:rPr lang="en-US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</m:t>
                        </m:r>
                        <m:r>
                          <a:rPr lang="it-IT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𝐳</m:t>
                        </m:r>
                      </m:sub>
                    </m:sSub>
                  </m:oMath>
                </a14:m>
                <a:r>
                  <a:rPr lang="is-IS" b="1" dirty="0">
                    <a:solidFill>
                      <a:srgbClr val="162DCF"/>
                    </a:solidFill>
                  </a:rPr>
                  <a:t>(u,v</a:t>
                </a:r>
                <a:r>
                  <a:rPr lang="is-IS" b="1" dirty="0" smtClean="0">
                    <a:solidFill>
                      <a:srgbClr val="162DCF"/>
                    </a:solidFill>
                  </a:rPr>
                  <a:t>)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</m:t>
                        </m:r>
                        <m:r>
                          <a:rPr lang="it-IT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𝐱</m:t>
                        </m:r>
                      </m:sub>
                    </m:sSub>
                  </m:oMath>
                </a14:m>
                <a:r>
                  <a:rPr lang="is-IS" b="1" dirty="0" smtClean="0">
                    <a:solidFill>
                      <a:srgbClr val="162DCF"/>
                    </a:solidFill>
                  </a:rPr>
                  <a:t>(y,x)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</m:t>
                            </m:r>
                            <m:r>
                              <a:rPr lang="it-IT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𝐱</m:t>
                            </m:r>
                          </m:sub>
                        </m:sSub>
                        <m:r>
                          <a:rPr lang="it-IT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𝐲</m:t>
                        </m:r>
                        <m:r>
                          <a:rPr lang="it-IT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𝐱</m:t>
                        </m:r>
                        <m:r>
                          <a:rPr lang="it-IT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𝐬𝐱</m:t>
                            </m:r>
                          </m:sub>
                        </m:sSub>
                      </m:den>
                    </m:f>
                  </m:oMath>
                </a14:m>
                <a:r>
                  <a:rPr lang="is-IS" b="1" dirty="0" smtClean="0">
                    <a:solidFill>
                      <a:srgbClr val="162DCF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𝐬𝐲</m:t>
                            </m:r>
                            <m:r>
                              <a:rPr lang="it-IT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</m:t>
                            </m:r>
                            <m:r>
                              <a:rPr lang="it-IT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𝐱</m:t>
                            </m:r>
                          </m:sub>
                        </m:sSub>
                      </m:den>
                    </m:f>
                  </m:oMath>
                </a14:m>
                <a:r>
                  <a:rPr lang="is-IS" b="1" dirty="0" smtClean="0">
                    <a:solidFill>
                      <a:srgbClr val="162DCF"/>
                    </a:solidFill>
                  </a:rPr>
                  <a:t> 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perché il numero di shortest paths da s a x che attraversano (x,y) è uguale al numero di shortest paths da s a x che passano per y!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1012126"/>
                <a:ext cx="9678119" cy="4942624"/>
              </a:xfrm>
              <a:blipFill rotWithShape="0">
                <a:blip r:embed="rId2"/>
                <a:stretch>
                  <a:fillRect l="-441" t="-887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4" t="12816" r="14099" b="44279"/>
          <a:stretch/>
        </p:blipFill>
        <p:spPr>
          <a:xfrm>
            <a:off x="2051825" y="4148255"/>
            <a:ext cx="8352264" cy="239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92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L’esperimento di </a:t>
            </a:r>
            <a:r>
              <a:rPr lang="it-IT" dirty="0" err="1" smtClean="0">
                <a:solidFill>
                  <a:schemeClr val="tx1"/>
                </a:solidFill>
              </a:rPr>
              <a:t>Granovetter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760112" y="822555"/>
            <a:ext cx="10104786" cy="5935084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pesso l’informazione era arrivata da qualcuno che conoscevano superficialmente – non dagli amici più stretti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Sorprendentemente, perché uno si aspetta che i nostri più cari amici sono quelli che più si darebbero da fare per aiutarci nella ricerca di un lavoro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Allora, l’esperimento di </a:t>
            </a:r>
            <a:r>
              <a:rPr lang="it-IT" dirty="0" err="1" smtClean="0">
                <a:solidFill>
                  <a:schemeClr val="tx1"/>
                </a:solidFill>
              </a:rPr>
              <a:t>Granovetter</a:t>
            </a:r>
            <a:r>
              <a:rPr lang="it-IT" dirty="0" smtClean="0">
                <a:solidFill>
                  <a:schemeClr val="tx1"/>
                </a:solidFill>
              </a:rPr>
              <a:t> sembra suggerire che 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non è tanto la forza del legame quella che ha aiutato a trovare lavoro </a:t>
            </a:r>
          </a:p>
          <a:p>
            <a:pPr lvl="1"/>
            <a:r>
              <a:rPr lang="it-IT" b="1" dirty="0" smtClean="0">
                <a:solidFill>
                  <a:srgbClr val="FF0000"/>
                </a:solidFill>
              </a:rPr>
              <a:t>quanto il tipo di informazione che una relazione è capace di veicolare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In effetti, pensandoci bene, i nostri più cari amici frequentano, grosso modo, gli stessi posti che frequentiamo noi 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se siamo così tanto amici  vuol dire che abbiamo tante cose in comune e che ci piace trascorrere il tempo insieme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e, così, noi e i nostri grandi amici abbiamo accesso alle stesse fonti di informazione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invece, i nostri conoscenti (alla lontana) frequentano posti diversi da quelli che frequentiamo noi, cosicché hanno accesso a fonti di informazione diverse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provenienti da “zone” diverse della rete, alle quali non avremmo accesso senza il loro </a:t>
            </a:r>
            <a:r>
              <a:rPr lang="it-IT" dirty="0">
                <a:solidFill>
                  <a:schemeClr val="tx1"/>
                </a:solidFill>
              </a:rPr>
              <a:t>a</a:t>
            </a:r>
            <a:r>
              <a:rPr lang="it-IT" dirty="0" smtClean="0">
                <a:solidFill>
                  <a:schemeClr val="tx1"/>
                </a:solidFill>
              </a:rPr>
              <a:t>iuto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e, così, ampliano il nostro “raggio d’azione”</a:t>
            </a:r>
            <a:r>
              <a:rPr lang="is-IS" dirty="0" smtClean="0">
                <a:solidFill>
                  <a:schemeClr val="tx1"/>
                </a:solidFill>
              </a:rPr>
              <a:t>…</a:t>
            </a:r>
            <a:endParaRPr lang="it-IT" dirty="0" smtClean="0">
              <a:solidFill>
                <a:schemeClr val="tx1"/>
              </a:solidFill>
            </a:endParaRPr>
          </a:p>
          <a:p>
            <a:pPr lvl="5"/>
            <a:endParaRPr lang="it-IT" dirty="0" smtClean="0">
              <a:solidFill>
                <a:schemeClr val="tx1"/>
              </a:solidFill>
            </a:endParaRPr>
          </a:p>
          <a:p>
            <a:pPr lvl="1"/>
            <a:endParaRPr lang="it-IT" dirty="0">
              <a:solidFill>
                <a:schemeClr val="tx1"/>
              </a:solidFill>
            </a:endParaRPr>
          </a:p>
          <a:p>
            <a:endParaRPr lang="it-IT" dirty="0">
              <a:solidFill>
                <a:schemeClr val="tx1"/>
              </a:solidFill>
            </a:endParaRPr>
          </a:p>
          <a:p>
            <a:endParaRPr lang="it-IT" dirty="0" smtClean="0">
              <a:solidFill>
                <a:srgbClr val="162DC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23254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3) visita bottom-up di T(</a:t>
            </a:r>
            <a:r>
              <a:rPr lang="it-IT" dirty="0" err="1" smtClean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)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989824"/>
                <a:ext cx="9800782" cy="5065288"/>
              </a:xfrm>
            </p:spPr>
            <p:txBody>
              <a:bodyPr>
                <a:normAutofit/>
              </a:bodyPr>
              <a:lstStyle/>
              <a:p>
                <a:r>
                  <a:rPr lang="is-IS" dirty="0" smtClean="0">
                    <a:solidFill>
                      <a:schemeClr val="tx1"/>
                    </a:solidFill>
                  </a:rPr>
                  <a:t>3) per ogni (u,v)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T(s)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, calcola 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b</a:t>
                </a:r>
                <a:r>
                  <a:rPr lang="is-IS" sz="1800" b="1" baseline="-25000" dirty="0" smtClean="0">
                    <a:solidFill>
                      <a:srgbClr val="FF0000"/>
                    </a:solidFill>
                  </a:rPr>
                  <a:t>s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(u,v</a:t>
                </a:r>
                <a:r>
                  <a:rPr lang="is-IS" sz="1800" b="1" dirty="0">
                    <a:solidFill>
                      <a:srgbClr val="FF0000"/>
                    </a:solidFill>
                  </a:rPr>
                  <a:t>) 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s-IS" sz="18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∈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𝐕</m:t>
                        </m:r>
                      </m:sub>
                      <m:sup/>
                      <m:e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sSub>
                      <m:sSubPr>
                        <m:ctrlPr>
                          <a:rPr lang="en-US" sz="18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𝐬𝐭</m:t>
                        </m:r>
                      </m:sub>
                    </m:sSub>
                  </m:oMath>
                </a14:m>
                <a:r>
                  <a:rPr lang="is-IS" sz="1800" b="1" dirty="0">
                    <a:solidFill>
                      <a:srgbClr val="162DCF"/>
                    </a:solidFill>
                  </a:rPr>
                  <a:t>(u,v) </a:t>
                </a:r>
                <a:endParaRPr lang="is-IS" sz="1800" dirty="0" smtClean="0">
                  <a:solidFill>
                    <a:schemeClr val="tx1"/>
                  </a:solidFill>
                </a:endParaRPr>
              </a:p>
              <a:p>
                <a:r>
                  <a:rPr lang="is-IS" dirty="0">
                    <a:solidFill>
                      <a:schemeClr val="tx1"/>
                    </a:solidFill>
                  </a:rPr>
                  <a:t>sia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(z,y)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T(s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) con y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∉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L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d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: attraverso (z,y) passano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una frazione pari a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</m:t>
                            </m:r>
                            <m:r>
                              <a:rPr lang="it-IT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𝐳</m:t>
                            </m:r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</m:t>
                            </m:r>
                            <m:r>
                              <a:rPr lang="it-IT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𝐲</m:t>
                            </m:r>
                          </m:sub>
                        </m:sSub>
                      </m:den>
                    </m:f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degli shortest paths da s a z</a:t>
                </a:r>
              </a:p>
              <a:p>
                <a:pPr lvl="2"/>
                <a:r>
                  <a:rPr lang="is-IS" dirty="0" smtClean="0">
                    <a:solidFill>
                      <a:schemeClr val="tx1"/>
                    </a:solidFill>
                  </a:rPr>
                  <a:t> per lo stesso ragionamento fatto nel caso precedente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e, per ogni discendente x di y, una frazione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𝐬𝐳</m:t>
                            </m:r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𝐬𝐲</m:t>
                            </m:r>
                          </m:sub>
                        </m:sSub>
                      </m:den>
                    </m:f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della frazione di shortest paths da s a x che passano attraverso (y,x) </a:t>
                </a:r>
              </a:p>
              <a:p>
                <a:pPr lvl="7"/>
                <a:r>
                  <a:rPr lang="is-IS" sz="1600" dirty="0">
                    <a:solidFill>
                      <a:schemeClr val="tx1"/>
                    </a:solidFill>
                  </a:rPr>
                  <a:t>E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sempio: i 3/5 degli shortest paths da s a x passano per (y,x)</a:t>
                </a:r>
              </a:p>
              <a:p>
                <a:pPr lvl="8"/>
                <a:r>
                  <a:rPr lang="is-IS" sz="1600" dirty="0" smtClean="0">
                    <a:solidFill>
                      <a:schemeClr val="tx1"/>
                    </a:solidFill>
                  </a:rPr>
                  <a:t>di questi 3/5, 1/3 passa per (z,y), 1/3 per (a,y) e 1/3 per (b,y)</a:t>
                </a:r>
              </a:p>
              <a:p>
                <a:pPr lvl="7"/>
                <a:r>
                  <a:rPr lang="is-IS" sz="1600" dirty="0" smtClean="0">
                    <a:solidFill>
                      <a:schemeClr val="tx1"/>
                    </a:solidFill>
                  </a:rPr>
                  <a:t>perciò, per (z,y) passano: 1/3 degli shortest paths da s a y 	       e 1/3 (3/5) degli shortest paths da s a x</a:t>
                </a:r>
              </a:p>
              <a:p>
                <a:pPr lvl="7"/>
                <a:r>
                  <a:rPr lang="is-IS" sz="1600" dirty="0" smtClean="0">
                    <a:solidFill>
                      <a:schemeClr val="tx1"/>
                    </a:solidFill>
                  </a:rPr>
                  <a:t>dunque, </a:t>
                </a:r>
                <a:r>
                  <a:rPr lang="is-IS" sz="1600" b="1" dirty="0" smtClean="0">
                    <a:solidFill>
                      <a:srgbClr val="FF0000"/>
                    </a:solidFill>
                  </a:rPr>
                  <a:t>b</a:t>
                </a:r>
                <a:r>
                  <a:rPr lang="is-IS" sz="1600" b="1" baseline="-25000" dirty="0" smtClean="0">
                    <a:solidFill>
                      <a:srgbClr val="FF0000"/>
                    </a:solidFill>
                  </a:rPr>
                  <a:t>s</a:t>
                </a:r>
                <a:r>
                  <a:rPr lang="is-IS" sz="1600" b="1" dirty="0" smtClean="0">
                    <a:solidFill>
                      <a:srgbClr val="FF0000"/>
                    </a:solidFill>
                  </a:rPr>
                  <a:t>(z,y) </a:t>
                </a:r>
                <a:r>
                  <a:rPr lang="is-IS" sz="1600" b="1" dirty="0">
                    <a:solidFill>
                      <a:srgbClr val="FF0000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16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𝟑</m:t>
                        </m:r>
                      </m:den>
                    </m:f>
                  </m:oMath>
                </a14:m>
                <a:r>
                  <a:rPr lang="is-IS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s-IS" sz="1600" b="1" dirty="0" smtClean="0">
                    <a:solidFill>
                      <a:srgbClr val="FF0000"/>
                    </a:solidFill>
                  </a:rPr>
                  <a:t>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𝟑</m:t>
                        </m:r>
                      </m:den>
                    </m:f>
                  </m:oMath>
                </a14:m>
                <a:r>
                  <a:rPr lang="is-IS" sz="1600" b="1" dirty="0" smtClean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600" b="1" i="1" dirty="0" smtClean="0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is-IS" sz="1600" b="1" dirty="0" smtClean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 dirty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i="1" dirty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𝟑</m:t>
                        </m:r>
                      </m:num>
                      <m:den>
                        <m:r>
                          <a:rPr lang="it-IT" sz="1600" b="1" i="1" dirty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𝟓</m:t>
                        </m:r>
                      </m:den>
                    </m:f>
                  </m:oMath>
                </a14:m>
                <a:r>
                  <a:rPr lang="is-IS" sz="1600" b="1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𝟖</m:t>
                        </m:r>
                      </m:num>
                      <m:den>
                        <m:r>
                          <a:rPr lang="it-IT" sz="16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𝟏𝟓</m:t>
                        </m:r>
                      </m:den>
                    </m:f>
                  </m:oMath>
                </a14:m>
                <a:endParaRPr lang="is-IS" sz="1600" b="1" dirty="0" smtClean="0">
                  <a:solidFill>
                    <a:schemeClr val="tx1"/>
                  </a:solidFill>
                </a:endParaRPr>
              </a:p>
              <a:p>
                <a:pPr lvl="8"/>
                <a:r>
                  <a:rPr lang="is-IS" sz="1600" dirty="0" smtClean="0">
                    <a:solidFill>
                      <a:schemeClr val="tx1"/>
                    </a:solidFill>
                  </a:rPr>
                  <a:t>perché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t-IT" sz="1600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b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it-IT" sz="16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m:rPr>
                            <m:sty m:val="p"/>
                          </m:rPr>
                          <a:rPr lang="it-IT" sz="16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</m:sub>
                    </m:sSub>
                  </m:oMath>
                </a14:m>
                <a:r>
                  <a:rPr lang="is-IS" sz="1600" dirty="0" smtClean="0">
                    <a:solidFill>
                      <a:schemeClr val="tx1"/>
                    </a:solidFill>
                  </a:rPr>
                  <a:t>(z,y) </a:t>
                </a:r>
                <a:r>
                  <a:rPr lang="is-IS" sz="1600" dirty="0">
                    <a:solidFill>
                      <a:schemeClr val="tx1"/>
                    </a:solidFill>
                  </a:rPr>
                  <a:t>= 0 per ogni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t che non è successore di y</a:t>
                </a:r>
                <a:endParaRPr lang="is-I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989824"/>
                <a:ext cx="9800782" cy="5065288"/>
              </a:xfrm>
              <a:blipFill rotWithShape="0">
                <a:blip r:embed="rId2"/>
                <a:stretch>
                  <a:fillRect l="-435" t="-8664" r="-43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76" t="14613" r="12546" b="45077"/>
          <a:stretch/>
        </p:blipFill>
        <p:spPr>
          <a:xfrm>
            <a:off x="2029523" y="3702205"/>
            <a:ext cx="2957834" cy="262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1115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3) visita bottom-up di T(</a:t>
            </a:r>
            <a:r>
              <a:rPr lang="it-IT" dirty="0" err="1" smtClean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)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989824"/>
                <a:ext cx="9800782" cy="5700908"/>
              </a:xfrm>
            </p:spPr>
            <p:txBody>
              <a:bodyPr>
                <a:normAutofit/>
              </a:bodyPr>
              <a:lstStyle/>
              <a:p>
                <a:r>
                  <a:rPr lang="is-IS" dirty="0">
                    <a:solidFill>
                      <a:schemeClr val="tx1"/>
                    </a:solidFill>
                  </a:rPr>
                  <a:t>3) per ogni (u,v)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T(s)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, calcola 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b</a:t>
                </a:r>
                <a:r>
                  <a:rPr lang="is-IS" sz="1800" b="1" baseline="-25000" dirty="0" smtClean="0">
                    <a:solidFill>
                      <a:srgbClr val="FF0000"/>
                    </a:solidFill>
                  </a:rPr>
                  <a:t>s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(u,v</a:t>
                </a:r>
                <a:r>
                  <a:rPr lang="is-IS" sz="1800" b="1" dirty="0">
                    <a:solidFill>
                      <a:srgbClr val="FF0000"/>
                    </a:solidFill>
                  </a:rPr>
                  <a:t>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s-IS" sz="18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∈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𝐕</m:t>
                        </m:r>
                      </m:sub>
                      <m:sup/>
                      <m:e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sSub>
                      <m:sSubPr>
                        <m:ctrlPr>
                          <a:rPr lang="en-US" sz="18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𝐬𝐭</m:t>
                        </m:r>
                      </m:sub>
                    </m:sSub>
                  </m:oMath>
                </a14:m>
                <a:r>
                  <a:rPr lang="is-IS" sz="1800" b="1" dirty="0">
                    <a:solidFill>
                      <a:srgbClr val="162DCF"/>
                    </a:solidFill>
                  </a:rPr>
                  <a:t>(u,v) </a:t>
                </a:r>
                <a:endParaRPr lang="is-IS" sz="1800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Esempio: consideriamo ora l’arco 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a,c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): </a:t>
                </a:r>
                <a:endParaRPr lang="is-IS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una frazione pari a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</m:t>
                            </m:r>
                            <m:r>
                              <a:rPr lang="it-IT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𝐚</m:t>
                            </m:r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</m:t>
                            </m:r>
                            <m:r>
                              <a:rPr lang="it-IT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𝐜</m:t>
                            </m:r>
                          </m:sub>
                        </m:sSub>
                      </m:den>
                    </m:f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degli shortest paths da s a c passano attraverso (a,c)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e, per ogni discendente di c, una frazione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𝐬𝐚</m:t>
                            </m:r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𝐬𝐜</m:t>
                            </m:r>
                          </m:sub>
                        </m:sSub>
                      </m:den>
                    </m:f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della frazione di shortest paths da s a quel discendente che passano attraverso (a,c) </a:t>
                </a:r>
              </a:p>
              <a:p>
                <a:pPr lvl="7"/>
                <a:r>
                  <a:rPr lang="is-IS" sz="1600" dirty="0" smtClean="0">
                    <a:solidFill>
                      <a:schemeClr val="tx1"/>
                    </a:solidFill>
                  </a:rPr>
                  <a:t>nell’esempio, i discendenti di c sono x e w</a:t>
                </a:r>
              </a:p>
              <a:p>
                <a:pPr lvl="7"/>
                <a:r>
                  <a:rPr lang="is-IS" sz="1600" dirty="0" smtClean="0">
                    <a:solidFill>
                      <a:schemeClr val="tx1"/>
                    </a:solidFill>
                  </a:rPr>
                  <a:t>dei 2/5 di shortest paths da s a x che passano per (c,x), </a:t>
                </a:r>
                <a:r>
                  <a:rPr lang="bg-BG" sz="1600" dirty="0" smtClean="0">
                    <a:solidFill>
                      <a:schemeClr val="tx1"/>
                    </a:solidFill>
                  </a:rPr>
                  <a:t>1/2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passano per 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a,c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) e 1/2 passano per 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b,c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pPr lvl="7"/>
                <a:r>
                  <a:rPr lang="it-IT" sz="1600" dirty="0" smtClean="0">
                    <a:solidFill>
                      <a:schemeClr val="tx1"/>
                    </a:solidFill>
                  </a:rPr>
                  <a:t>dei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2/4 </a:t>
                </a:r>
                <a:r>
                  <a:rPr lang="is-IS" sz="1600" dirty="0">
                    <a:solidFill>
                      <a:schemeClr val="tx1"/>
                    </a:solidFill>
                  </a:rPr>
                  <a:t>di shortest paths da s a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w </a:t>
                </a:r>
                <a:r>
                  <a:rPr lang="is-IS" sz="1600" dirty="0">
                    <a:solidFill>
                      <a:schemeClr val="tx1"/>
                    </a:solidFill>
                  </a:rPr>
                  <a:t>che passano per (c,x), </a:t>
                </a:r>
                <a:r>
                  <a:rPr lang="bg-BG" sz="1600" dirty="0">
                    <a:solidFill>
                      <a:schemeClr val="tx1"/>
                    </a:solidFill>
                  </a:rPr>
                  <a:t>1/2</a:t>
                </a:r>
                <a:r>
                  <a:rPr lang="it-IT" sz="1600" dirty="0">
                    <a:solidFill>
                      <a:schemeClr val="tx1"/>
                    </a:solidFill>
                  </a:rPr>
                  <a:t> passano per (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a,c</a:t>
                </a:r>
                <a:r>
                  <a:rPr lang="it-IT" sz="1600" dirty="0">
                    <a:solidFill>
                      <a:schemeClr val="tx1"/>
                    </a:solidFill>
                  </a:rPr>
                  <a:t>) e 1/2 passano per (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b,c</a:t>
                </a:r>
                <a:r>
                  <a:rPr lang="it-IT" sz="1600" dirty="0">
                    <a:solidFill>
                      <a:schemeClr val="tx1"/>
                    </a:solidFill>
                  </a:rPr>
                  <a:t>)</a:t>
                </a:r>
                <a:endParaRPr lang="is-IS" sz="1600" dirty="0" smtClean="0">
                  <a:solidFill>
                    <a:schemeClr val="tx1"/>
                  </a:solidFill>
                </a:endParaRPr>
              </a:p>
              <a:p>
                <a:pPr lvl="7"/>
                <a:r>
                  <a:rPr lang="is-IS" sz="1600" dirty="0" smtClean="0">
                    <a:solidFill>
                      <a:schemeClr val="tx1"/>
                    </a:solidFill>
                  </a:rPr>
                  <a:t>perciò, per (a,c) passano: </a:t>
                </a:r>
              </a:p>
              <a:p>
                <a:pPr lvl="8"/>
                <a:r>
                  <a:rPr lang="is-IS" sz="1600" dirty="0" smtClean="0">
                    <a:solidFill>
                      <a:schemeClr val="tx1"/>
                    </a:solidFill>
                  </a:rPr>
                  <a:t>1/2 degli shortest paths da s a c,  	       </a:t>
                </a:r>
              </a:p>
              <a:p>
                <a:pPr lvl="8"/>
                <a:r>
                  <a:rPr lang="is-IS" sz="1600" dirty="0" smtClean="0">
                    <a:solidFill>
                      <a:schemeClr val="tx1"/>
                    </a:solidFill>
                  </a:rPr>
                  <a:t>1/2 (2/5) degli shortest paths da s </a:t>
                </a:r>
                <a:r>
                  <a:rPr lang="is-IS" sz="1600" dirty="0">
                    <a:solidFill>
                      <a:schemeClr val="tx1"/>
                    </a:solidFill>
                  </a:rPr>
                  <a:t>a x </a:t>
                </a:r>
                <a:endParaRPr lang="is-IS" sz="1600" dirty="0" smtClean="0">
                  <a:solidFill>
                    <a:schemeClr val="tx1"/>
                  </a:solidFill>
                </a:endParaRPr>
              </a:p>
              <a:p>
                <a:pPr lvl="8"/>
                <a:r>
                  <a:rPr lang="is-IS" sz="1600" dirty="0" smtClean="0">
                    <a:solidFill>
                      <a:schemeClr val="tx1"/>
                    </a:solidFill>
                  </a:rPr>
                  <a:t>e </a:t>
                </a:r>
                <a:r>
                  <a:rPr lang="is-IS" sz="1600" dirty="0">
                    <a:solidFill>
                      <a:schemeClr val="tx1"/>
                    </a:solidFill>
                  </a:rPr>
                  <a:t>1/2 (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2/4) </a:t>
                </a:r>
                <a:r>
                  <a:rPr lang="is-IS" sz="1600" dirty="0">
                    <a:solidFill>
                      <a:schemeClr val="tx1"/>
                    </a:solidFill>
                  </a:rPr>
                  <a:t>degli shortest paths da s a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w</a:t>
                </a:r>
              </a:p>
              <a:p>
                <a:pPr lvl="7"/>
                <a:r>
                  <a:rPr lang="is-IS" sz="1600" dirty="0" smtClean="0">
                    <a:solidFill>
                      <a:schemeClr val="tx1"/>
                    </a:solidFill>
                  </a:rPr>
                  <a:t>dunque, </a:t>
                </a:r>
                <a:r>
                  <a:rPr lang="is-IS" sz="1600" b="1" dirty="0" smtClean="0">
                    <a:solidFill>
                      <a:srgbClr val="FF0000"/>
                    </a:solidFill>
                  </a:rPr>
                  <a:t>b</a:t>
                </a:r>
                <a:r>
                  <a:rPr lang="is-IS" sz="1600" b="1" baseline="-25000" dirty="0" smtClean="0">
                    <a:solidFill>
                      <a:srgbClr val="FF0000"/>
                    </a:solidFill>
                  </a:rPr>
                  <a:t>s</a:t>
                </a:r>
                <a:r>
                  <a:rPr lang="is-IS" sz="1600" b="1" dirty="0" smtClean="0">
                    <a:solidFill>
                      <a:srgbClr val="FF0000"/>
                    </a:solidFill>
                  </a:rPr>
                  <a:t>(a,c) </a:t>
                </a:r>
                <a:r>
                  <a:rPr lang="is-IS" sz="1600" b="1" dirty="0">
                    <a:solidFill>
                      <a:srgbClr val="FF0000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16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s-IS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s-IS" sz="1600" b="1" dirty="0" smtClean="0">
                    <a:solidFill>
                      <a:srgbClr val="FF0000"/>
                    </a:solidFill>
                  </a:rPr>
                  <a:t>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16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s-IS" sz="1600" b="1" dirty="0" smtClean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600" b="1" i="1" dirty="0" smtClean="0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is-IS" sz="1600" b="1" dirty="0" smtClean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 dirty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i="1" dirty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𝟐</m:t>
                        </m:r>
                      </m:num>
                      <m:den>
                        <m:r>
                          <a:rPr lang="it-IT" sz="1600" b="1" i="1" dirty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𝟓</m:t>
                        </m:r>
                      </m:den>
                    </m:f>
                  </m:oMath>
                </a14:m>
                <a:r>
                  <a:rPr lang="is-IS" sz="1600" b="1" dirty="0" smtClean="0">
                    <a:solidFill>
                      <a:schemeClr val="tx1"/>
                    </a:solidFill>
                  </a:rPr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s-IS" sz="1600" b="1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s-IS" sz="1600" b="1" i="1" dirty="0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is-IS" sz="1600" b="1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 dirty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i="1" dirty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𝟐</m:t>
                        </m:r>
                      </m:num>
                      <m:den>
                        <m:r>
                          <a:rPr lang="it-IT" sz="1600" b="1" i="1" dirty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𝟒</m:t>
                        </m:r>
                      </m:den>
                    </m:f>
                  </m:oMath>
                </a14:m>
                <a:r>
                  <a:rPr lang="is-IS" sz="1600" b="1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𝟏</m:t>
                        </m:r>
                        <m:r>
                          <a:rPr lang="it-IT" sz="16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𝟗</m:t>
                        </m:r>
                      </m:num>
                      <m:den>
                        <m:r>
                          <a:rPr lang="it-IT" sz="16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𝟐</m:t>
                        </m:r>
                        <m:r>
                          <a:rPr lang="it-IT" sz="16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𝟎</m:t>
                        </m:r>
                      </m:den>
                    </m:f>
                  </m:oMath>
                </a14:m>
                <a:endParaRPr lang="is-IS" sz="1600" b="1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989824"/>
                <a:ext cx="9800782" cy="5700908"/>
              </a:xfrm>
              <a:blipFill rotWithShape="0">
                <a:blip r:embed="rId2"/>
                <a:stretch>
                  <a:fillRect l="-435" t="-7692" r="-80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33" t="13814" r="13766" b="44679"/>
          <a:stretch/>
        </p:blipFill>
        <p:spPr>
          <a:xfrm>
            <a:off x="1996068" y="3590693"/>
            <a:ext cx="2890953" cy="272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763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907998" y="253419"/>
            <a:ext cx="9298978" cy="925975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3) visita bottom-up di T(</a:t>
            </a:r>
            <a:r>
              <a:rPr lang="it-IT" dirty="0" err="1" smtClean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)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07998" y="989824"/>
                <a:ext cx="9800782" cy="5700908"/>
              </a:xfrm>
            </p:spPr>
            <p:txBody>
              <a:bodyPr>
                <a:normAutofit/>
              </a:bodyPr>
              <a:lstStyle/>
              <a:p>
                <a:r>
                  <a:rPr lang="is-IS" dirty="0" smtClean="0">
                    <a:solidFill>
                      <a:schemeClr val="tx1"/>
                    </a:solidFill>
                  </a:rPr>
                  <a:t>3) mediante una visita bottom-up di T, per ogni (u,v)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T(s)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calcola 				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b</a:t>
                </a:r>
                <a:r>
                  <a:rPr lang="is-IS" sz="1800" b="1" baseline="-25000" dirty="0" smtClean="0">
                    <a:solidFill>
                      <a:srgbClr val="FF0000"/>
                    </a:solidFill>
                  </a:rPr>
                  <a:t>s</a:t>
                </a:r>
                <a:r>
                  <a:rPr lang="is-IS" sz="1800" b="1" dirty="0" smtClean="0">
                    <a:solidFill>
                      <a:srgbClr val="FF0000"/>
                    </a:solidFill>
                  </a:rPr>
                  <a:t>(u,v</a:t>
                </a:r>
                <a:r>
                  <a:rPr lang="is-IS" sz="1800" b="1" dirty="0">
                    <a:solidFill>
                      <a:srgbClr val="FF0000"/>
                    </a:solidFill>
                  </a:rPr>
                  <a:t>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s-IS" sz="18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∈</m:t>
                        </m:r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𝐕</m:t>
                        </m:r>
                      </m:sub>
                      <m:sup/>
                      <m:e>
                        <m:r>
                          <a:rPr lang="it-IT" sz="1800" b="1" i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sSub>
                      <m:sSubPr>
                        <m:ctrlPr>
                          <a:rPr lang="en-US" sz="18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𝐛</m:t>
                        </m:r>
                      </m:e>
                      <m:sub>
                        <m:r>
                          <a:rPr lang="it-IT" sz="18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𝐬𝐭</m:t>
                        </m:r>
                      </m:sub>
                    </m:sSub>
                  </m:oMath>
                </a14:m>
                <a:r>
                  <a:rPr lang="is-IS" sz="1800" b="1" dirty="0">
                    <a:solidFill>
                      <a:srgbClr val="162DCF"/>
                    </a:solidFill>
                  </a:rPr>
                  <a:t>(u,v) </a:t>
                </a:r>
                <a:endParaRPr lang="is-IS" sz="1600" b="1" dirty="0">
                  <a:solidFill>
                    <a:schemeClr val="tx1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Più in dettaglio: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for( h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←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d; h &gt; 0; h </a:t>
                </a:r>
                <a14:m>
                  <m:oMath xmlns:m="http://schemas.openxmlformats.org/officeDocument/2006/math">
                    <m:r>
                      <a:rPr lang="is-IS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← 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h -1) do															calcola </a:t>
                </a:r>
                <a:r>
                  <a:rPr lang="is-IS" b="1" dirty="0">
                    <a:solidFill>
                      <a:srgbClr val="FF0000"/>
                    </a:solidFill>
                  </a:rPr>
                  <a:t>b</a:t>
                </a:r>
                <a:r>
                  <a:rPr lang="is-IS" b="1" baseline="-25000" dirty="0">
                    <a:solidFill>
                      <a:srgbClr val="FF0000"/>
                    </a:solidFill>
                  </a:rPr>
                  <a:t>s</a:t>
                </a:r>
                <a:r>
                  <a:rPr lang="is-IS" b="1" dirty="0">
                    <a:solidFill>
                      <a:srgbClr val="FF0000"/>
                    </a:solidFill>
                  </a:rPr>
                  <a:t>(u,v</a:t>
                </a:r>
                <a:r>
                  <a:rPr lang="is-IS" b="1" dirty="0" smtClean="0">
                    <a:solidFill>
                      <a:srgbClr val="FF0000"/>
                    </a:solidFill>
                  </a:rPr>
                  <a:t>)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per ogni (u,v)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>
                    <a:solidFill>
                      <a:schemeClr val="tx1"/>
                    </a:solidFill>
                  </a:rPr>
                  <a:t> T(s)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tale che v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L</a:t>
                </a:r>
                <a:r>
                  <a:rPr lang="is-IS" baseline="-25000" dirty="0" smtClean="0">
                    <a:solidFill>
                      <a:schemeClr val="tx1"/>
                    </a:solidFill>
                  </a:rPr>
                  <a:t>h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: </a:t>
                </a:r>
                <a:r>
                  <a:rPr lang="is-IS" b="1" dirty="0" smtClean="0">
                    <a:solidFill>
                      <a:srgbClr val="FF0000"/>
                    </a:solidFill>
                  </a:rPr>
                  <a:t>b</a:t>
                </a:r>
                <a:r>
                  <a:rPr lang="is-IS" b="1" baseline="-25000" dirty="0">
                    <a:solidFill>
                      <a:srgbClr val="FF0000"/>
                    </a:solidFill>
                  </a:rPr>
                  <a:t>s</a:t>
                </a:r>
                <a:r>
                  <a:rPr lang="is-IS" b="1" dirty="0">
                    <a:solidFill>
                      <a:srgbClr val="FF0000"/>
                    </a:solidFill>
                  </a:rPr>
                  <a:t>(u,v</a:t>
                </a:r>
                <a:r>
                  <a:rPr lang="is-IS" b="1" dirty="0" smtClean="0">
                    <a:solidFill>
                      <a:srgbClr val="FF0000"/>
                    </a:solidFill>
                  </a:rPr>
                  <a:t>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1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sz="1800" b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𝐬</m:t>
                            </m:r>
                            <m:r>
                              <a:rPr lang="it-IT" sz="1800" b="1" i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1800" b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1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sz="1800" b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𝐬</m:t>
                            </m:r>
                            <m:r>
                              <a:rPr lang="it-IT" sz="1800" b="1" i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𝐯</m:t>
                            </m:r>
                          </m:sub>
                        </m:sSub>
                      </m:den>
                    </m:f>
                  </m:oMath>
                </a14:m>
                <a:r>
                  <a:rPr lang="is-IS" dirty="0" smtClean="0">
                    <a:solidFill>
                      <a:srgbClr val="FF0000"/>
                    </a:solidFill>
                  </a:rPr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1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sz="1800" b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𝐬𝐮</m:t>
                            </m:r>
                            <m:r>
                              <a:rPr lang="it-IT" sz="1800" b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1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𝛔</m:t>
                            </m:r>
                          </m:e>
                          <m:sub>
                            <m:r>
                              <a:rPr lang="it-IT" sz="1800" b="1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𝐬𝐯</m:t>
                            </m:r>
                          </m:sub>
                        </m:sSub>
                      </m:den>
                    </m:f>
                  </m:oMath>
                </a14:m>
                <a:r>
                  <a:rPr lang="is-IS" dirty="0" smtClean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s-IS" sz="1800" b="1" i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1800" b="1" i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1800" b="1" i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1800" b="1" i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𝐱</m:t>
                        </m:r>
                        <m:r>
                          <a:rPr lang="it-IT" sz="1800" b="1" i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) ∈</m:t>
                        </m:r>
                        <m:r>
                          <a:rPr lang="it-IT" sz="1800" b="1" i="0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𝐓</m:t>
                        </m:r>
                        <m:r>
                          <a:rPr lang="it-IT" sz="1800" b="1" i="0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it-IT" sz="1800" b="1" i="0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𝐬</m:t>
                        </m:r>
                        <m:r>
                          <a:rPr lang="it-IT" sz="1800" b="1" i="0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sub>
                      <m:sup/>
                      <m:e>
                        <m:r>
                          <a:rPr lang="it-IT" sz="1800" b="1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is-IS" sz="1400" b="1" dirty="0" smtClean="0">
                    <a:solidFill>
                      <a:srgbClr val="FF0000"/>
                    </a:solidFill>
                  </a:rPr>
                  <a:t>b</a:t>
                </a:r>
                <a:r>
                  <a:rPr lang="is-IS" sz="1400" b="1" baseline="-25000" dirty="0" smtClean="0">
                    <a:solidFill>
                      <a:srgbClr val="FF0000"/>
                    </a:solidFill>
                  </a:rPr>
                  <a:t>s</a:t>
                </a:r>
                <a:r>
                  <a:rPr lang="is-IS" sz="1400" b="1" dirty="0" smtClean="0">
                    <a:solidFill>
                      <a:srgbClr val="FF0000"/>
                    </a:solidFill>
                  </a:rPr>
                  <a:t>(v,x)</a:t>
                </a:r>
                <a:endParaRPr lang="is-IS" dirty="0" smtClean="0">
                  <a:solidFill>
                    <a:srgbClr val="FF0000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è una visita bottom-up: dai livelli più in basso a salire!</a:t>
                </a:r>
              </a:p>
              <a:p>
                <a:r>
                  <a:rPr lang="is-IS" sz="1600" i="1" dirty="0" smtClean="0">
                    <a:solidFill>
                      <a:schemeClr val="tx1"/>
                    </a:solidFill>
                  </a:rPr>
                  <a:t>Osservazione 1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. T(s) è un insieme di archi orientati: se </a:t>
                </a:r>
                <a:r>
                  <a:rPr lang="is-IS" sz="1600" dirty="0">
                    <a:solidFill>
                      <a:schemeClr val="tx1"/>
                    </a:solidFill>
                  </a:rPr>
                  <a:t>v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 sz="16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sz="1600" dirty="0">
                    <a:solidFill>
                      <a:schemeClr val="tx1"/>
                    </a:solidFill>
                  </a:rPr>
                  <a:t> L</a:t>
                </a:r>
                <a:r>
                  <a:rPr lang="is-IS" sz="1600" baseline="-25000" dirty="0">
                    <a:solidFill>
                      <a:schemeClr val="tx1"/>
                    </a:solidFill>
                  </a:rPr>
                  <a:t>h</a:t>
                </a:r>
                <a:r>
                  <a:rPr lang="is-IS" sz="1600" dirty="0">
                    <a:solidFill>
                      <a:schemeClr val="tx1"/>
                    </a:solidFill>
                  </a:rPr>
                  <a:t>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e (v,x)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 sz="16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sz="1600" dirty="0">
                    <a:solidFill>
                      <a:schemeClr val="tx1"/>
                    </a:solidFill>
                  </a:rPr>
                  <a:t>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T(s) allora x </a:t>
                </a:r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it-IT" sz="16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s-IS" sz="1600" dirty="0">
                    <a:solidFill>
                      <a:schemeClr val="tx1"/>
                    </a:solidFill>
                  </a:rPr>
                  <a:t>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L</a:t>
                </a:r>
                <a:r>
                  <a:rPr lang="is-IS" sz="1600" baseline="-25000" dirty="0" smtClean="0">
                    <a:solidFill>
                      <a:schemeClr val="tx1"/>
                    </a:solidFill>
                  </a:rPr>
                  <a:t>h+1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r>
                  <a:rPr lang="is-IS" sz="1600" i="1" dirty="0" smtClean="0">
                    <a:solidFill>
                      <a:schemeClr val="tx1"/>
                    </a:solidFill>
                  </a:rPr>
                  <a:t>Osservazione 2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. Abbiamo assunto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1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𝛔</m:t>
                        </m:r>
                      </m:e>
                      <m:sub>
                        <m:r>
                          <a:rPr lang="it-IT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</m:t>
                        </m:r>
                        <m:r>
                          <a:rPr lang="it-IT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</m:t>
                        </m:r>
                        <m:r>
                          <a:rPr lang="it-IT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is-IS" sz="1600" b="1" dirty="0" smtClean="0">
                    <a:solidFill>
                      <a:srgbClr val="162DCF"/>
                    </a:solidFill>
                  </a:rPr>
                  <a:t>= 1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 (vedi figura)</a:t>
                </a:r>
              </a:p>
              <a:p>
                <a:pPr lvl="1"/>
                <a:endParaRPr lang="is-IS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7998" y="989824"/>
                <a:ext cx="9800782" cy="5700908"/>
              </a:xfrm>
              <a:blipFill rotWithShape="0">
                <a:blip r:embed="rId2"/>
                <a:stretch>
                  <a:fillRect l="-435" t="-288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5" t="14611" r="9109" b="43282"/>
          <a:stretch/>
        </p:blipFill>
        <p:spPr>
          <a:xfrm>
            <a:off x="2118732" y="4103648"/>
            <a:ext cx="9088244" cy="245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7762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38171" y="342629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Rilassare il modello 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2186779" y="1391267"/>
                <a:ext cx="9232069" cy="4697299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Strong/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weak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ties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bridge/non bridge: queste distinzioni sembrano un po’ troppo nette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…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tipicamente, fra le nostre relazioni, abbiamo amici più stretti di altri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le nostre relazioni, cioè, si differenziano per “grado di confidenza”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ma è poco probabile che, in generale,  riusciamo a discernere in modo netto fra amici e conoscenti...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Allora, proviamo a rilassare il modello: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Invece di considerare un grafo G = (V,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∪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nel quale gli archi modellano relazioni forti e relazioni deboli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consideriamo un grafo con archi pesati G = (V, E,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), con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: E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→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ℕ</m:t>
                    </m:r>
                  </m:oMath>
                </a14:m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nel quale il peso di un arco è tanto maggiore quanto più forte è la relazione che esso modella</a:t>
                </a:r>
              </a:p>
              <a:p>
                <a:endParaRPr lang="it-IT" dirty="0">
                  <a:solidFill>
                    <a:schemeClr val="tx1"/>
                  </a:solidFill>
                </a:endParaRP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186779" y="1391267"/>
                <a:ext cx="9232069" cy="4697299"/>
              </a:xfrm>
              <a:blipFill rotWithShape="0">
                <a:blip r:embed="rId2"/>
                <a:stretch>
                  <a:fillRect l="-462" t="-6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625170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27019" y="197663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Rilassare il modello 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Analogamente, invece di utilizzare i concetti di bridge 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local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bridge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che, in una rete reale, sono davvero pochi</a:t>
                </a:r>
              </a:p>
              <a:p>
                <a:r>
                  <a:rPr lang="it-IT" sz="1800" dirty="0" smtClean="0">
                    <a:solidFill>
                      <a:schemeClr val="tx1"/>
                    </a:solidFill>
                  </a:rPr>
                  <a:t>consideriamo il concetto di 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neighborhood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overlap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: dato un arco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u,v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), 					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NO(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u,v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|</m:t>
                        </m:r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𝐍</m:t>
                        </m:r>
                        <m:d>
                          <m:dPr>
                            <m:ctrlPr>
                              <a:rPr lang="it-IT" sz="1800" b="1" i="1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18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</m:e>
                        </m:d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∩ </m:t>
                        </m:r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𝐍</m:t>
                        </m:r>
                        <m:d>
                          <m:dPr>
                            <m:ctrlPr>
                              <a:rPr lang="it-IT" sz="1800" b="1" i="1" smtClean="0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it-IT" sz="18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𝐯</m:t>
                            </m:r>
                          </m:e>
                        </m:d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</m:num>
                      <m:den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|</m:t>
                        </m:r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𝐍</m:t>
                        </m:r>
                        <m:d>
                          <m:dPr>
                            <m:ctrlPr>
                              <a:rPr lang="it-IT" sz="1800" b="1" i="1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18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</m:e>
                        </m:d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∪ </m:t>
                        </m:r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𝐍</m:t>
                        </m:r>
                        <m:d>
                          <m:dPr>
                            <m:ctrlPr>
                              <a:rPr lang="it-IT" sz="1800" b="1" i="1" smtClean="0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it-IT" sz="18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𝐯</m:t>
                            </m:r>
                          </m:e>
                        </m:d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it-IT" sz="1800" b="1" i="1" smtClean="0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it-IT" sz="18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𝐮</m:t>
                            </m:r>
                            <m:r>
                              <a:rPr lang="it-IT" sz="18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,</m:t>
                            </m:r>
                            <m:r>
                              <a:rPr lang="it-IT" sz="18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𝐯</m:t>
                            </m:r>
                          </m:e>
                        </m:d>
                        <m:r>
                          <a:rPr lang="it-IT" sz="1800" b="1" i="0" smtClean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un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local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bridge è un arco 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u,v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tale che NO(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u,v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= 0</a:t>
                </a:r>
              </a:p>
              <a:p>
                <a:pPr lvl="5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sz="1800" dirty="0" smtClean="0">
                    <a:solidFill>
                      <a:schemeClr val="tx1"/>
                    </a:solidFill>
                  </a:rPr>
                  <a:t>Certo, è ragionevole rilassare il modello 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ma nel modello dal quale siamo partiti si individuava una sorta di coincidenza fra archi deboli (proprietà locale) 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local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bridges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(proprietà globali)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ogni qualvolta il grafo soddisfa la STCP</a:t>
                </a:r>
              </a:p>
              <a:p>
                <a:pPr lvl="5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sz="1800" dirty="0" smtClean="0">
                    <a:solidFill>
                      <a:schemeClr val="tx1"/>
                    </a:solidFill>
                  </a:rPr>
                  <a:t>Possiamo affermare che qualcosa di analogo valga nel modello rilassato?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Ossia, che il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neighborhood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overlap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di un arco è tanto più piccolo quanto minore è il suo peso?</a:t>
                </a:r>
              </a:p>
              <a:p>
                <a:endParaRPr lang="it-IT" dirty="0">
                  <a:solidFill>
                    <a:schemeClr val="tx1"/>
                  </a:solidFill>
                </a:endParaRP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  <a:blipFill rotWithShape="0">
                <a:blip r:embed="rId2"/>
                <a:stretch>
                  <a:fillRect l="-444" t="-661" r="-50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711185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27019" y="197663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Rilassare il modello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52604" y="1045579"/>
            <a:ext cx="9598929" cy="5540416"/>
          </a:xfrm>
        </p:spPr>
        <p:txBody>
          <a:bodyPr>
            <a:normAutofit lnSpcReduction="1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[</a:t>
            </a:r>
            <a:r>
              <a:rPr lang="it-IT" dirty="0" err="1" smtClean="0">
                <a:solidFill>
                  <a:schemeClr val="tx1"/>
                </a:solidFill>
              </a:rPr>
              <a:t>Onnela</a:t>
            </a:r>
            <a:r>
              <a:rPr lang="it-IT" dirty="0" smtClean="0">
                <a:solidFill>
                  <a:schemeClr val="tx1"/>
                </a:solidFill>
              </a:rPr>
              <a:t> et </a:t>
            </a:r>
            <a:r>
              <a:rPr lang="it-IT" smtClean="0">
                <a:solidFill>
                  <a:schemeClr val="tx1"/>
                </a:solidFill>
              </a:rPr>
              <a:t>al., 2007] </a:t>
            </a:r>
            <a:r>
              <a:rPr lang="it-IT" dirty="0" smtClean="0">
                <a:solidFill>
                  <a:schemeClr val="tx1"/>
                </a:solidFill>
              </a:rPr>
              <a:t>ci hanno fornito evidenza sperimentale in favore di questa ”coincidenza”: nel loro esperimento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hanno considerato una rete, con archi pesati coerentemente con la “forza” delle corrispondenti relazioni</a:t>
            </a:r>
          </a:p>
          <a:p>
            <a:pPr lvl="2"/>
            <a:r>
              <a:rPr lang="it-IT" dirty="0" smtClean="0">
                <a:solidFill>
                  <a:schemeClr val="tx1"/>
                </a:solidFill>
              </a:rPr>
              <a:t>ad esempio, in una rete di connessioni telefoniche, il peso di un arco potrebbe essere proporzionale alla durata complessiva delle comunicazioni di due utenti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poi hanno iniziato a rimuovere gli archi a partire da quelli più pesanti e a seguire, via via, quelli sempre più leggeri</a:t>
            </a:r>
          </a:p>
          <a:p>
            <a:pPr lvl="2"/>
            <a:r>
              <a:rPr lang="it-IT" dirty="0" smtClean="0">
                <a:solidFill>
                  <a:schemeClr val="tx1"/>
                </a:solidFill>
              </a:rPr>
              <a:t>e si sono accorti che la rete si disconnetteva molto lentamente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poi hanno ripetuto l’esperimento ”al contrario</a:t>
            </a:r>
            <a:r>
              <a:rPr lang="it-IT" dirty="0">
                <a:solidFill>
                  <a:schemeClr val="tx1"/>
                </a:solidFill>
              </a:rPr>
              <a:t>”: hanno </a:t>
            </a:r>
            <a:r>
              <a:rPr lang="it-IT" dirty="0" smtClean="0">
                <a:solidFill>
                  <a:schemeClr val="tx1"/>
                </a:solidFill>
              </a:rPr>
              <a:t>iniziato a </a:t>
            </a:r>
            <a:r>
              <a:rPr lang="it-IT" dirty="0">
                <a:solidFill>
                  <a:schemeClr val="tx1"/>
                </a:solidFill>
              </a:rPr>
              <a:t>rimuovere gli archi a partire da quelli più </a:t>
            </a:r>
            <a:r>
              <a:rPr lang="it-IT" dirty="0" smtClean="0">
                <a:solidFill>
                  <a:schemeClr val="tx1"/>
                </a:solidFill>
              </a:rPr>
              <a:t>leggeri e </a:t>
            </a:r>
            <a:r>
              <a:rPr lang="it-IT" dirty="0">
                <a:solidFill>
                  <a:schemeClr val="tx1"/>
                </a:solidFill>
              </a:rPr>
              <a:t>a seguire, via via, quelli sempre più </a:t>
            </a:r>
            <a:r>
              <a:rPr lang="it-IT" dirty="0" smtClean="0">
                <a:solidFill>
                  <a:schemeClr val="tx1"/>
                </a:solidFill>
              </a:rPr>
              <a:t>pesanti</a:t>
            </a:r>
          </a:p>
          <a:p>
            <a:pPr lvl="2"/>
            <a:r>
              <a:rPr lang="it-IT" dirty="0">
                <a:solidFill>
                  <a:schemeClr val="tx1"/>
                </a:solidFill>
              </a:rPr>
              <a:t>e si sono accorti che la rete si disconnetteva molto </a:t>
            </a:r>
            <a:r>
              <a:rPr lang="it-IT" dirty="0" smtClean="0">
                <a:solidFill>
                  <a:schemeClr val="tx1"/>
                </a:solidFill>
              </a:rPr>
              <a:t>più velocemente!</a:t>
            </a:r>
          </a:p>
          <a:p>
            <a:r>
              <a:rPr lang="it-IT" sz="1800" dirty="0" smtClean="0">
                <a:solidFill>
                  <a:schemeClr val="tx1"/>
                </a:solidFill>
              </a:rPr>
              <a:t>L’esperimento di </a:t>
            </a:r>
            <a:r>
              <a:rPr lang="it-IT" sz="1800" dirty="0" err="1" smtClean="0">
                <a:solidFill>
                  <a:schemeClr val="tx1"/>
                </a:solidFill>
              </a:rPr>
              <a:t>Onnela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smtClean="0">
                <a:solidFill>
                  <a:schemeClr val="tx1"/>
                </a:solidFill>
              </a:rPr>
              <a:t>mostra che la corrispondenza vale anche nel modello rilassato: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poiché è ragionevole assumere che gli archi con </a:t>
            </a:r>
            <a:r>
              <a:rPr lang="it-IT" dirty="0" err="1" smtClean="0">
                <a:solidFill>
                  <a:schemeClr val="tx1"/>
                </a:solidFill>
              </a:rPr>
              <a:t>neighborhood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r>
              <a:rPr lang="it-IT" dirty="0" err="1" smtClean="0">
                <a:solidFill>
                  <a:schemeClr val="tx1"/>
                </a:solidFill>
              </a:rPr>
              <a:t>overlap</a:t>
            </a:r>
            <a:r>
              <a:rPr lang="it-IT" dirty="0" smtClean="0">
                <a:solidFill>
                  <a:schemeClr val="tx1"/>
                </a:solidFill>
              </a:rPr>
              <a:t> più basso sono quelli la cui rimozione sconnette la rete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allora il </a:t>
            </a:r>
            <a:r>
              <a:rPr lang="it-IT" dirty="0" err="1" smtClean="0">
                <a:solidFill>
                  <a:schemeClr val="tx1"/>
                </a:solidFill>
              </a:rPr>
              <a:t>neighborhood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overlap</a:t>
            </a:r>
            <a:r>
              <a:rPr lang="it-IT" dirty="0">
                <a:solidFill>
                  <a:schemeClr val="tx1"/>
                </a:solidFill>
              </a:rPr>
              <a:t> di un arco è tanto più piccolo quanto minore è il suo </a:t>
            </a:r>
            <a:r>
              <a:rPr lang="it-IT" dirty="0" smtClean="0">
                <a:solidFill>
                  <a:schemeClr val="tx1"/>
                </a:solidFill>
              </a:rPr>
              <a:t>peso</a:t>
            </a:r>
            <a:endParaRPr lang="it-IT" dirty="0">
              <a:solidFill>
                <a:schemeClr val="tx1"/>
              </a:solidFill>
            </a:endParaRPr>
          </a:p>
          <a:p>
            <a:endParaRPr lang="it-IT" sz="1800" dirty="0" smtClean="0">
              <a:solidFill>
                <a:schemeClr val="tx1"/>
              </a:solidFill>
            </a:endParaRPr>
          </a:p>
          <a:p>
            <a:endParaRPr lang="it-IT" dirty="0" smtClean="0">
              <a:solidFill>
                <a:schemeClr val="tx1"/>
              </a:solidFill>
            </a:endParaRPr>
          </a:p>
          <a:p>
            <a:endParaRPr lang="it-IT" dirty="0">
              <a:solidFill>
                <a:schemeClr val="tx1"/>
              </a:solidFill>
            </a:endParaRPr>
          </a:p>
          <a:p>
            <a:endParaRPr lang="it-IT" dirty="0" smtClean="0">
              <a:solidFill>
                <a:srgbClr val="162DC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21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Disomogeneità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30301" y="889462"/>
            <a:ext cx="9598929" cy="5540416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La discussione condotta finora ci restituisce l’immagine di una rete costituita da  agglomerati di nuclei fortemente connessi collegati da </a:t>
            </a:r>
            <a:r>
              <a:rPr lang="it-IT" dirty="0" err="1" smtClean="0">
                <a:solidFill>
                  <a:schemeClr val="tx1"/>
                </a:solidFill>
              </a:rPr>
              <a:t>weak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r>
              <a:rPr lang="it-IT" dirty="0" err="1" smtClean="0">
                <a:solidFill>
                  <a:schemeClr val="tx1"/>
                </a:solidFill>
              </a:rPr>
              <a:t>ties</a:t>
            </a:r>
            <a:endParaRPr lang="it-IT" dirty="0" smtClean="0">
              <a:solidFill>
                <a:schemeClr val="tx1"/>
              </a:solidFill>
            </a:endParaRP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in questa immagine gli archi non sono distribuiti uniformemente fra i nodi</a:t>
            </a:r>
          </a:p>
          <a:p>
            <a:pPr lvl="8"/>
            <a:endParaRPr lang="it-IT" dirty="0" smtClean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alcuni nodi sono centrali all’interno dei gruppi coesi cui appartengono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come il nodo A in figura</a:t>
            </a:r>
          </a:p>
          <a:p>
            <a:pPr lvl="6"/>
            <a:endParaRPr lang="it-IT" dirty="0" smtClean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altri nodi hanno posizioni periferiche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ossia, hanno un ruolo di interfaccia con altri gruppi</a:t>
            </a:r>
          </a:p>
          <a:p>
            <a:pPr lvl="1"/>
            <a:r>
              <a:rPr lang="it-IT" sz="1600" dirty="0" smtClean="0">
                <a:solidFill>
                  <a:schemeClr val="tx1"/>
                </a:solidFill>
              </a:rPr>
              <a:t>come il nodo B in figura</a:t>
            </a:r>
          </a:p>
          <a:p>
            <a:pPr lvl="7"/>
            <a:endParaRPr lang="it-IT" dirty="0" smtClean="0">
              <a:solidFill>
                <a:schemeClr val="tx1"/>
              </a:solidFill>
            </a:endParaRPr>
          </a:p>
          <a:p>
            <a:r>
              <a:rPr lang="it-IT" sz="1800" dirty="0" smtClean="0">
                <a:solidFill>
                  <a:schemeClr val="tx1"/>
                </a:solidFill>
              </a:rPr>
              <a:t>Le posizioni di A e di B sono strutturalmente 							        diverse all’interno della rete</a:t>
            </a:r>
          </a:p>
          <a:p>
            <a:endParaRPr lang="it-IT" sz="1600" dirty="0" smtClean="0">
              <a:solidFill>
                <a:srgbClr val="162DCF"/>
              </a:solidFill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80" t="14635" r="27089" b="56097"/>
          <a:stretch/>
        </p:blipFill>
        <p:spPr>
          <a:xfrm>
            <a:off x="7919154" y="2821257"/>
            <a:ext cx="3780265" cy="345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2984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Disomogeneità</a:t>
            </a:r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30301" y="889462"/>
                <a:ext cx="9598929" cy="5540416"/>
              </a:xfrm>
            </p:spPr>
            <p:txBody>
              <a:bodyPr>
                <a:normAutofit/>
              </a:bodyPr>
              <a:lstStyle/>
              <a:p>
                <a:r>
                  <a:rPr lang="it-IT" sz="1800" dirty="0" smtClean="0">
                    <a:solidFill>
                      <a:schemeClr val="tx1"/>
                    </a:solidFill>
                  </a:rPr>
                  <a:t>Le posizioni di A e di B sono strutturalmente diverse all’interno della rete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Definiamo l’</a:t>
                </a:r>
                <a:r>
                  <a:rPr lang="it-IT" b="1" i="1" dirty="0" err="1" smtClean="0">
                    <a:solidFill>
                      <a:srgbClr val="162DCF"/>
                    </a:solidFill>
                  </a:rPr>
                  <a:t>embeddedness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di un arco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come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il numero di vicini che gli estremi di quell’arco hanno in comune: 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Emb(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u,v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) = |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N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(u)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N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(v)|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se 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u,v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è un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local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bridge allora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Emb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u,v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= 0</a:t>
                </a:r>
              </a:p>
              <a:p>
                <a:r>
                  <a:rPr lang="it-IT" sz="1800" dirty="0" smtClean="0">
                    <a:solidFill>
                      <a:schemeClr val="tx1"/>
                    </a:solidFill>
                  </a:rPr>
                  <a:t>Tutti gli archi incidenti sul nodo A hanno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embeddedness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elevata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possiamo interpretare questa caratteristica come 							        una situazione in cui tutti i vicini di A si fidano di A								   e viceversa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Le cose per il nodo B sono parecchio diverse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tuttavia, anche la posizione di B ha i suoi vantaggi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su B incidono numerosi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local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bridges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ossia, B si trova al centro di un </a:t>
                </a:r>
                <a:r>
                  <a:rPr lang="it-IT" b="1" i="1" dirty="0" smtClean="0">
                    <a:solidFill>
                      <a:srgbClr val="DD51E7"/>
                    </a:solidFill>
                  </a:rPr>
                  <a:t>buco strutturale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e questo, come sappiamo, gli permette di avere 						     accesso a fonti di informazione inaccessibili ai 							    nodi centrati nelle rispettive comunità</a:t>
                </a:r>
              </a:p>
              <a:p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endParaRPr lang="it-IT" sz="1600" dirty="0" smtClean="0">
                  <a:solidFill>
                    <a:srgbClr val="162DCF"/>
                  </a:solidFill>
                </a:endParaRPr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30301" y="889462"/>
                <a:ext cx="9598929" cy="5540416"/>
              </a:xfrm>
              <a:blipFill rotWithShape="0">
                <a:blip r:embed="rId2"/>
                <a:stretch>
                  <a:fillRect l="-445" t="-66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80" t="14635" r="27089" b="56097"/>
          <a:stretch/>
        </p:blipFill>
        <p:spPr>
          <a:xfrm>
            <a:off x="7919154" y="2821257"/>
            <a:ext cx="3780265" cy="345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637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Disomogeneità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30301" y="889462"/>
            <a:ext cx="9598929" cy="5540416"/>
          </a:xfrm>
        </p:spPr>
        <p:txBody>
          <a:bodyPr>
            <a:normAutofit/>
          </a:bodyPr>
          <a:lstStyle/>
          <a:p>
            <a:r>
              <a:rPr lang="it-IT" sz="1800" dirty="0" smtClean="0">
                <a:solidFill>
                  <a:schemeClr val="tx1"/>
                </a:solidFill>
              </a:rPr>
              <a:t>In conclusione: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gli individui derivano benefici dalla struttura della rete nella quale sono immersi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benefici che dipendono dalla loro posizione all’interno della rete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benefici in termini di affidabilità del tessuto sociale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benefici in termini di contenuti informativi</a:t>
            </a:r>
          </a:p>
          <a:p>
            <a:endParaRPr lang="it-IT" dirty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Alejandro </a:t>
            </a:r>
            <a:r>
              <a:rPr lang="it-IT" dirty="0" err="1" smtClean="0">
                <a:solidFill>
                  <a:schemeClr val="tx1"/>
                </a:solidFill>
              </a:rPr>
              <a:t>Portes</a:t>
            </a:r>
            <a:r>
              <a:rPr lang="it-IT" dirty="0" smtClean="0">
                <a:solidFill>
                  <a:schemeClr val="tx1"/>
                </a:solidFill>
              </a:rPr>
              <a:t> definisce </a:t>
            </a:r>
            <a:r>
              <a:rPr lang="it-IT" b="1" i="1" dirty="0" smtClean="0">
                <a:solidFill>
                  <a:srgbClr val="DD51E7"/>
                </a:solidFill>
              </a:rPr>
              <a:t>capitale sociale </a:t>
            </a:r>
            <a:r>
              <a:rPr lang="it-IT" dirty="0" smtClean="0">
                <a:solidFill>
                  <a:schemeClr val="tx1"/>
                </a:solidFill>
              </a:rPr>
              <a:t>la 							  “capacità degli attori/agenti di assicurarsi 							     benefici in virtù del loro essere membri 								                di una rete o struttura sociale”</a:t>
            </a:r>
          </a:p>
          <a:p>
            <a:endParaRPr lang="it-IT" dirty="0" smtClean="0">
              <a:solidFill>
                <a:schemeClr val="tx1"/>
              </a:solidFill>
            </a:endParaRPr>
          </a:p>
          <a:p>
            <a:endParaRPr lang="it-IT" sz="1800" dirty="0" smtClean="0">
              <a:solidFill>
                <a:schemeClr val="tx1"/>
              </a:solidFill>
            </a:endParaRPr>
          </a:p>
          <a:p>
            <a:endParaRPr lang="it-IT" sz="1600" dirty="0" smtClean="0">
              <a:solidFill>
                <a:srgbClr val="162DCF"/>
              </a:solidFill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80" t="14635" r="27089" b="56097"/>
          <a:stretch/>
        </p:blipFill>
        <p:spPr>
          <a:xfrm>
            <a:off x="7919154" y="2821257"/>
            <a:ext cx="3780265" cy="345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39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/>
          </a:bodyPr>
          <a:lstStyle/>
          <a:p>
            <a:r>
              <a:rPr lang="it-IT" dirty="0" err="1" smtClean="0">
                <a:solidFill>
                  <a:schemeClr val="tx1"/>
                </a:solidFill>
              </a:rPr>
              <a:t>Bridges</a:t>
            </a:r>
            <a:r>
              <a:rPr lang="it-IT" dirty="0" smtClean="0">
                <a:solidFill>
                  <a:schemeClr val="tx1"/>
                </a:solidFill>
              </a:rPr>
              <a:t> e Local </a:t>
            </a:r>
            <a:r>
              <a:rPr lang="it-IT" dirty="0" err="1">
                <a:solidFill>
                  <a:schemeClr val="tx1"/>
                </a:solidFill>
              </a:rPr>
              <a:t>B</a:t>
            </a:r>
            <a:r>
              <a:rPr lang="it-IT" dirty="0" err="1" smtClean="0">
                <a:solidFill>
                  <a:schemeClr val="tx1"/>
                </a:solidFill>
              </a:rPr>
              <a:t>ridges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760111" y="822555"/>
                <a:ext cx="9926367" cy="5935084"/>
              </a:xfrm>
            </p:spPr>
            <p:txBody>
              <a:bodyPr>
                <a:normAutofit/>
              </a:bodyPr>
              <a:lstStyle/>
              <a:p>
                <a:r>
                  <a:rPr lang="it-IT" dirty="0">
                    <a:solidFill>
                      <a:schemeClr val="tx1"/>
                    </a:solidFill>
                  </a:rPr>
                  <a:t>P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ensandoci bene, i nostri più cari amici frequentano, grosso modo, gli stessi posti che frequentiamo noi – avendo accesso alle stesse nostre fonti di informazione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invece, i nostri conoscenti frequentano posti diversi da quelli che frequentiamo noi, cosicché hanno accesso a fonti di informazione diverse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provenienti da “zone” diverse della rete, alle quali non avremmo accesso senza il loro aiuto</a:t>
                </a:r>
              </a:p>
              <a:p>
                <a:pPr lvl="4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s-IS" dirty="0">
                    <a:solidFill>
                      <a:schemeClr val="tx1"/>
                    </a:solidFill>
                  </a:rPr>
                  <a:t>S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e consideriamo il grafo G=(V,E) che modella la rete, gli archi che “aumentano” le nostre informazioni sono quelli che ci collegano a regioni della rete inaccessibili ai nostri amici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Un arco è un </a:t>
                </a:r>
                <a:r>
                  <a:rPr lang="is-IS" b="1" i="1" dirty="0" smtClean="0">
                    <a:solidFill>
                      <a:srgbClr val="162DCF"/>
                    </a:solidFill>
                  </a:rPr>
                  <a:t>bridge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se la sua rimozione disconnette la rete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allora, sono i bridge gli archi di maggiore “valore informativo”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D’altra parte, sappiamo che una rete contiene con buona probabilità componenti giganti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e, dunque, la presenza di bridge è poco probabile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allora, rilassiamo la definizione: un arco è un </a:t>
                </a:r>
                <a:r>
                  <a:rPr lang="is-IS" i="1" dirty="0" smtClean="0">
                    <a:solidFill>
                      <a:schemeClr val="tx1"/>
                    </a:solidFill>
                  </a:rPr>
                  <a:t>local bridge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se i suoi vicini non hanno vicini in comune: </a:t>
                </a:r>
                <a:r>
                  <a:rPr lang="is-IS" b="1" dirty="0" smtClean="0">
                    <a:solidFill>
                      <a:srgbClr val="162DCF"/>
                    </a:solidFill>
                  </a:rPr>
                  <a:t>(u,v) </a:t>
                </a:r>
                <a14:m>
                  <m:oMath xmlns:m="http://schemas.openxmlformats.org/officeDocument/2006/math">
                    <m:r>
                      <a:rPr lang="is-IS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E è un </a:t>
                </a:r>
                <a:r>
                  <a:rPr lang="it-IT" b="1" i="1" dirty="0" err="1" smtClean="0">
                    <a:solidFill>
                      <a:srgbClr val="162DCF"/>
                    </a:solidFill>
                  </a:rPr>
                  <a:t>local</a:t>
                </a:r>
                <a:r>
                  <a:rPr lang="it-IT" b="1" i="1" dirty="0" smtClean="0">
                    <a:solidFill>
                      <a:srgbClr val="162DCF"/>
                    </a:solidFill>
                  </a:rPr>
                  <a:t> bridge 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se 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N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(u)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N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(v) =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</m:oMath>
                </a14:m>
                <a:endParaRPr lang="it-IT" b="1" dirty="0" smtClean="0">
                  <a:solidFill>
                    <a:srgbClr val="162DCF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dove </a:t>
                </a:r>
                <a:r>
                  <a:rPr lang="it-IT" dirty="0" err="1">
                    <a:solidFill>
                      <a:schemeClr val="tx1"/>
                    </a:solidFill>
                  </a:rPr>
                  <a:t>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(u) è l’insieme dei nodi adiacenti al nodo u</a:t>
                </a:r>
              </a:p>
              <a:p>
                <a:pPr lvl="5"/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1"/>
                <a:endParaRPr lang="it-IT" dirty="0">
                  <a:solidFill>
                    <a:schemeClr val="tx1"/>
                  </a:solidFill>
                </a:endParaRPr>
              </a:p>
              <a:p>
                <a:endParaRPr lang="it-IT" dirty="0">
                  <a:solidFill>
                    <a:schemeClr val="tx1"/>
                  </a:solidFill>
                </a:endParaRP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60111" y="822555"/>
                <a:ext cx="9926367" cy="5935084"/>
              </a:xfrm>
              <a:blipFill rotWithShape="0">
                <a:blip r:embed="rId2"/>
                <a:stretch>
                  <a:fillRect l="-430" t="-616" r="-3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533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Legami forti e deboli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52605" y="1045579"/>
                <a:ext cx="9298976" cy="5540416"/>
              </a:xfrm>
            </p:spPr>
            <p:txBody>
              <a:bodyPr>
                <a:normAutofit lnSpcReduction="10000"/>
              </a:bodyPr>
              <a:lstStyle/>
              <a:p>
                <a:pPr marL="342900" lvl="1" indent="-342900"/>
                <a:r>
                  <a:rPr lang="it-IT" sz="1800" dirty="0">
                    <a:solidFill>
                      <a:schemeClr val="tx1"/>
                    </a:solidFill>
                  </a:rPr>
                  <a:t>Spesso l’informazione era arrivata da qualcuno che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conosciuto solo superficialmente </a:t>
                </a:r>
                <a:r>
                  <a:rPr lang="it-IT" sz="1800" dirty="0">
                    <a:solidFill>
                      <a:schemeClr val="tx1"/>
                    </a:solidFill>
                  </a:rPr>
                  <a:t>– non dagli amici più stretti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Allora: all’interno di una rete sociale possiamo riconoscere 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relazioni forti </a:t>
                </a: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quelle che ci collegano agli amici stretti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e relazioni deboli  </a:t>
                </a: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quelle che ci collegano ai semplici conoscenti</a:t>
                </a:r>
              </a:p>
              <a:p>
                <a:pPr marL="342900" lvl="1" indent="-342900"/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Conseguentemente, possiamo modellare una rete di questo tipo mediante  un grafo G in cui gli archi sono partizionati in due sottoinsiemi: </a:t>
                </a:r>
              </a:p>
              <a:p>
                <a:pPr marL="742950" lvl="2" indent="-342900"/>
                <a:r>
                  <a:rPr lang="it-IT" sz="1800" b="1" dirty="0" smtClean="0">
                    <a:solidFill>
                      <a:srgbClr val="DD51E7"/>
                    </a:solidFill>
                  </a:rPr>
                  <a:t>archi 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forti </a:t>
                </a:r>
                <a:r>
                  <a:rPr lang="it-IT" sz="1800" dirty="0">
                    <a:solidFill>
                      <a:schemeClr val="tx1"/>
                    </a:solidFill>
                  </a:rPr>
                  <a:t>(</a:t>
                </a:r>
                <a:r>
                  <a:rPr lang="it-IT" sz="1800" b="1" i="1" dirty="0" err="1">
                    <a:solidFill>
                      <a:srgbClr val="DD51E7"/>
                    </a:solidFill>
                  </a:rPr>
                  <a:t>strang</a:t>
                </a:r>
                <a:r>
                  <a:rPr lang="it-IT" sz="1800" b="1" i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i="1" dirty="0" err="1">
                    <a:solidFill>
                      <a:srgbClr val="DD51E7"/>
                    </a:solidFill>
                  </a:rPr>
                  <a:t>ties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e 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archi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deboli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sz="1800" b="1" i="1" dirty="0" err="1" smtClean="0">
                    <a:solidFill>
                      <a:srgbClr val="DD51E7"/>
                    </a:solidFill>
                  </a:rPr>
                  <a:t>weak</a:t>
                </a:r>
                <a:r>
                  <a:rPr lang="it-IT" sz="1800" b="1" i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i="1" dirty="0" err="1" smtClean="0">
                    <a:solidFill>
                      <a:srgbClr val="DD51E7"/>
                    </a:solidFill>
                  </a:rPr>
                  <a:t>ties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</a:t>
                </a:r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ossia,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G = ( V,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∪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	con	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</m:oMath>
                </a14:m>
                <a:endParaRPr lang="it-IT" dirty="0" smtClean="0">
                  <a:solidFill>
                    <a:schemeClr val="tx1"/>
                  </a:solidFill>
                </a:endParaRPr>
              </a:p>
              <a:p>
                <a:pPr marL="2114550" lvl="5" indent="-342900"/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dirty="0">
                    <a:solidFill>
                      <a:schemeClr val="tx1"/>
                    </a:solidFill>
                  </a:rPr>
                  <a:t>E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come ha mostrato l’esperimento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Granovetter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gli archi deboli veicolano informazioni alle quali non avremmo accesso tramite gli archi forti: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			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e questa è la </a:t>
                </a:r>
                <a:r>
                  <a:rPr lang="it-IT" b="1" i="1" dirty="0" smtClean="0">
                    <a:solidFill>
                      <a:srgbClr val="162DCF"/>
                    </a:solidFill>
                  </a:rPr>
                  <a:t>forza degli archi deboli </a:t>
                </a: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52605" y="1045579"/>
                <a:ext cx="9298976" cy="5540416"/>
              </a:xfrm>
              <a:blipFill rotWithShape="0">
                <a:blip r:embed="rId2"/>
                <a:stretch>
                  <a:fillRect l="-459" t="-12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1727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Legami forti e deboli e chiusura triadica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07999" y="911765"/>
            <a:ext cx="9598929" cy="5823572"/>
          </a:xfrm>
        </p:spPr>
        <p:txBody>
          <a:bodyPr>
            <a:normAutofit/>
          </a:bodyPr>
          <a:lstStyle/>
          <a:p>
            <a:pPr marL="342900" lvl="1" indent="-342900"/>
            <a:r>
              <a:rPr lang="it-IT" sz="1800" dirty="0">
                <a:solidFill>
                  <a:schemeClr val="tx1"/>
                </a:solidFill>
              </a:rPr>
              <a:t>P</a:t>
            </a:r>
            <a:r>
              <a:rPr lang="it-IT" sz="1800" dirty="0" smtClean="0">
                <a:solidFill>
                  <a:schemeClr val="tx1"/>
                </a:solidFill>
              </a:rPr>
              <a:t>ensandoci </a:t>
            </a:r>
            <a:r>
              <a:rPr lang="it-IT" sz="1800" dirty="0">
                <a:solidFill>
                  <a:schemeClr val="tx1"/>
                </a:solidFill>
              </a:rPr>
              <a:t>bene, i nostri più cari amici frequentano, grosso modo, gli stessi posti che frequentiamo noi 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e</a:t>
            </a:r>
            <a:r>
              <a:rPr lang="it-IT" dirty="0">
                <a:solidFill>
                  <a:schemeClr val="tx1"/>
                </a:solidFill>
              </a:rPr>
              <a:t>, così, </a:t>
            </a:r>
            <a:r>
              <a:rPr lang="it-IT" dirty="0" smtClean="0">
                <a:solidFill>
                  <a:schemeClr val="tx1"/>
                </a:solidFill>
              </a:rPr>
              <a:t>i nostri amici hanno buone probabilità di entrare in contatto fra loro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Perciò se c’è una relazione di amicizia fra a e b, e una relazione di amicizia        fra a e c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 </a:t>
            </a:r>
            <a:r>
              <a:rPr lang="it-IT" sz="1800" dirty="0" smtClean="0">
                <a:solidFill>
                  <a:schemeClr val="tx1"/>
                </a:solidFill>
              </a:rPr>
              <a:t>ossia,</a:t>
            </a:r>
            <a:r>
              <a:rPr lang="it-IT" sz="1800" b="1" i="1" dirty="0" smtClean="0">
                <a:solidFill>
                  <a:schemeClr val="tx1"/>
                </a:solidFill>
              </a:rPr>
              <a:t> se (</a:t>
            </a:r>
            <a:r>
              <a:rPr lang="it-IT" sz="1800" b="1" i="1" dirty="0" err="1" smtClean="0">
                <a:solidFill>
                  <a:schemeClr val="tx1"/>
                </a:solidFill>
              </a:rPr>
              <a:t>a,b</a:t>
            </a:r>
            <a:r>
              <a:rPr lang="it-IT" sz="1800" b="1" i="1" dirty="0" smtClean="0">
                <a:solidFill>
                  <a:schemeClr val="tx1"/>
                </a:solidFill>
              </a:rPr>
              <a:t>) e </a:t>
            </a:r>
            <a:r>
              <a:rPr lang="it-IT" sz="1800" b="1" i="1" dirty="0" smtClean="0">
                <a:solidFill>
                  <a:schemeClr val="tx1"/>
                </a:solidFill>
              </a:rPr>
              <a:t>(</a:t>
            </a:r>
            <a:r>
              <a:rPr lang="it-IT" sz="1800" b="1" i="1" smtClean="0">
                <a:solidFill>
                  <a:schemeClr val="tx1"/>
                </a:solidFill>
              </a:rPr>
              <a:t>a,c) </a:t>
            </a:r>
            <a:r>
              <a:rPr lang="it-IT" sz="1800" b="1" i="1" dirty="0" smtClean="0">
                <a:solidFill>
                  <a:schemeClr val="tx1"/>
                </a:solidFill>
              </a:rPr>
              <a:t>sono archi forti </a:t>
            </a:r>
          </a:p>
          <a:p>
            <a:r>
              <a:rPr lang="it-IT" b="1" i="1" dirty="0" smtClean="0">
                <a:solidFill>
                  <a:schemeClr val="tx1"/>
                </a:solidFill>
              </a:rPr>
              <a:t>allora è probabile che prima o poi si creerà anche l’arco (</a:t>
            </a:r>
            <a:r>
              <a:rPr lang="it-IT" b="1" i="1" dirty="0" err="1" smtClean="0">
                <a:solidFill>
                  <a:schemeClr val="tx1"/>
                </a:solidFill>
              </a:rPr>
              <a:t>b,c</a:t>
            </a:r>
            <a:r>
              <a:rPr lang="it-IT" b="1" i="1" dirty="0" smtClean="0">
                <a:solidFill>
                  <a:schemeClr val="tx1"/>
                </a:solidFill>
              </a:rPr>
              <a:t>)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ossia, si genererà una </a:t>
            </a:r>
            <a:r>
              <a:rPr lang="it-IT" b="1" dirty="0" smtClean="0">
                <a:solidFill>
                  <a:srgbClr val="DD51E7"/>
                </a:solidFill>
              </a:rPr>
              <a:t>chiusura triadica 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che abbiamo già incontrato parlando di Small World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e, quindi, per descrivere queste reti abbiamo bisogno di grafi dinamici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ossia, di grafi che evolvono nel tempo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Alla base della creazione di chiusure triadiche possiamo individuare ragioni di</a:t>
            </a:r>
          </a:p>
          <a:p>
            <a:pPr lvl="1"/>
            <a:r>
              <a:rPr lang="it-IT" i="1" dirty="0" smtClean="0">
                <a:solidFill>
                  <a:schemeClr val="tx1"/>
                </a:solidFill>
              </a:rPr>
              <a:t>opportunità</a:t>
            </a:r>
            <a:r>
              <a:rPr lang="it-IT" dirty="0" smtClean="0">
                <a:solidFill>
                  <a:schemeClr val="tx1"/>
                </a:solidFill>
              </a:rPr>
              <a:t> di incontrarsi – come abbiamo già visto</a:t>
            </a:r>
          </a:p>
          <a:p>
            <a:pPr lvl="1"/>
            <a:r>
              <a:rPr lang="it-IT" i="1" dirty="0" smtClean="0">
                <a:solidFill>
                  <a:schemeClr val="tx1"/>
                </a:solidFill>
              </a:rPr>
              <a:t>incentivo</a:t>
            </a:r>
            <a:r>
              <a:rPr lang="it-IT" dirty="0" smtClean="0">
                <a:solidFill>
                  <a:schemeClr val="tx1"/>
                </a:solidFill>
              </a:rPr>
              <a:t> a stringere una relazione – se voglio andare al cinema con il mio amico a e lui ci va sempre con il suo amico b, mi conviene diventare amico di b </a:t>
            </a:r>
          </a:p>
          <a:p>
            <a:pPr lvl="1"/>
            <a:r>
              <a:rPr lang="it-IT" i="1" dirty="0" smtClean="0">
                <a:solidFill>
                  <a:schemeClr val="tx1"/>
                </a:solidFill>
              </a:rPr>
              <a:t>fiducia</a:t>
            </a:r>
            <a:r>
              <a:rPr lang="it-IT" dirty="0" smtClean="0">
                <a:solidFill>
                  <a:schemeClr val="tx1"/>
                </a:solidFill>
              </a:rPr>
              <a:t> – se mi fido di a che si fida di b, posso fidarmi anch’io di b</a:t>
            </a:r>
          </a:p>
        </p:txBody>
      </p:sp>
    </p:spTree>
    <p:extLst>
      <p:ext uri="{BB962C8B-B14F-4D97-AF65-F5344CB8AC3E}">
        <p14:creationId xmlns:p14="http://schemas.microsoft.com/office/powerpoint/2010/main" val="1771829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15868" y="197662"/>
            <a:ext cx="8911687" cy="750191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Stabilità e proprietà della chiusura </a:t>
            </a:r>
            <a:r>
              <a:rPr lang="it-IT" smtClean="0">
                <a:solidFill>
                  <a:schemeClr val="tx1"/>
                </a:solidFill>
              </a:rPr>
              <a:t>triadica 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</p:spPr>
            <p:txBody>
              <a:bodyPr>
                <a:normAutofit/>
              </a:bodyPr>
              <a:lstStyle/>
              <a:p>
                <a:r>
                  <a:rPr lang="it-IT" sz="1800" dirty="0" smtClean="0">
                    <a:solidFill>
                      <a:schemeClr val="tx1"/>
                    </a:solidFill>
                  </a:rPr>
                  <a:t>se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a,b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e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c,d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sono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archi forti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sz="1800" b="1" i="1" dirty="0" err="1" smtClean="0">
                    <a:solidFill>
                      <a:srgbClr val="DD51E7"/>
                    </a:solidFill>
                  </a:rPr>
                  <a:t>strang</a:t>
                </a:r>
                <a:r>
                  <a:rPr lang="it-IT" sz="1800" b="1" i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i="1" dirty="0" err="1" smtClean="0">
                    <a:solidFill>
                      <a:srgbClr val="DD51E7"/>
                    </a:solidFill>
                  </a:rPr>
                  <a:t>ties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allora è probabile che prima o poi si creerà anche l’arco 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b,c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ossia, è probabile che si generi una 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chiusura triadica 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Ora,</a:t>
                </a:r>
                <a:r>
                  <a:rPr lang="it-IT" sz="1800" b="1" i="1" dirty="0" smtClean="0">
                    <a:solidFill>
                      <a:srgbClr val="162DCF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lasciamo che la rete evolva 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che si formino via via triangoli – ossia, chiusure triadiche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fino a raggiugere una configurazione stabile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in cui la rete non cambia più nel tempo</a:t>
                </a:r>
              </a:p>
              <a:p>
                <a:pPr marL="342900" lvl="1" indent="-342900"/>
                <a:r>
                  <a:rPr lang="it-IT" sz="1800" dirty="0">
                    <a:solidFill>
                      <a:schemeClr val="tx1"/>
                    </a:solidFill>
                  </a:rPr>
                  <a:t>Cosa possiamo dire della struttura di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del grafo </a:t>
                </a:r>
                <a:r>
                  <a:rPr lang="it-IT" sz="1800" dirty="0">
                    <a:solidFill>
                      <a:schemeClr val="tx1"/>
                    </a:solidFill>
                  </a:rPr>
                  <a:t>G = ( V,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S</a:t>
                </a:r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20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∪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W</a:t>
                </a:r>
                <a:r>
                  <a:rPr lang="it-IT" sz="1800" dirty="0">
                    <a:solidFill>
                      <a:schemeClr val="tx1"/>
                    </a:solidFill>
                  </a:rPr>
                  <a:t>) corrispondente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a una rete in una configurazione stabile?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Che, probabilmente, tutti i triangoli possibili si sono formati</a:t>
                </a:r>
                <a:endParaRPr lang="it-IT" sz="1600" dirty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Sia G </a:t>
                </a:r>
                <a:r>
                  <a:rPr lang="it-IT" sz="1800" dirty="0">
                    <a:solidFill>
                      <a:schemeClr val="tx1"/>
                    </a:solidFill>
                  </a:rPr>
                  <a:t>= ( V,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S</a:t>
                </a:r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20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∪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W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); un nodo u soddisfa la </a:t>
                </a:r>
                <a:r>
                  <a:rPr lang="it-IT" sz="1800" b="1" i="1" dirty="0" smtClean="0">
                    <a:solidFill>
                      <a:srgbClr val="162DCF"/>
                    </a:solidFill>
                  </a:rPr>
                  <a:t>proprietà della chiusura triadica forte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(Strong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Triadic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Closure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Property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, </a:t>
                </a:r>
                <a:r>
                  <a:rPr lang="it-IT" sz="1800" dirty="0">
                    <a:solidFill>
                      <a:schemeClr val="tx1"/>
                    </a:solidFill>
                  </a:rPr>
                  <a:t>in breve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STCP) </a:t>
                </a:r>
                <a:r>
                  <a:rPr lang="it-IT" sz="1800" dirty="0">
                    <a:solidFill>
                      <a:schemeClr val="tx1"/>
                    </a:solidFill>
                  </a:rPr>
                  <a:t>se, per ogni coppia di archi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forti incidenti su u, i loro estremi sono collegati da un arco: </a:t>
                </a:r>
              </a:p>
              <a:p>
                <a:pPr marL="742950" lvl="2" indent="-342900"/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:r>
                  <a:rPr lang="it-IT" sz="1800" b="1" dirty="0">
                    <a:solidFill>
                      <a:srgbClr val="162DCF"/>
                    </a:solidFill>
                  </a:rPr>
                  <a:t>u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162DCF"/>
                    </a:solidFill>
                  </a:rPr>
                  <a:t> V 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 soddisfa la STCP se </a:t>
                </a:r>
                <a14:m>
                  <m:oMath xmlns:m="http://schemas.openxmlformats.org/officeDocument/2006/math">
                    <m:r>
                      <a:rPr lang="it-IT" sz="2000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(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u,v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)</a:t>
                </a:r>
                <a:r>
                  <a:rPr lang="it-IT" sz="1800" b="1" dirty="0">
                    <a:solidFill>
                      <a:srgbClr val="162DCF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S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20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(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u,z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S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:r>
                  <a:rPr lang="it-IT" sz="2000" b="1" dirty="0" smtClean="0">
                    <a:solidFill>
                      <a:srgbClr val="162DCF"/>
                    </a:solidFill>
                  </a:rPr>
                  <a:t>[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 (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v,z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162DCF"/>
                    </a:solidFill>
                  </a:rPr>
                  <a:t> S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∪</m:t>
                    </m:r>
                  </m:oMath>
                </a14:m>
                <a:r>
                  <a:rPr lang="it-IT" sz="1800" b="1" dirty="0">
                    <a:solidFill>
                      <a:srgbClr val="162DCF"/>
                    </a:solidFill>
                  </a:rPr>
                  <a:t> 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W </a:t>
                </a:r>
                <a:r>
                  <a:rPr lang="it-IT" sz="2000" b="1" dirty="0" smtClean="0">
                    <a:solidFill>
                      <a:srgbClr val="162DCF"/>
                    </a:solidFill>
                  </a:rPr>
                  <a:t>]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G soddisfa la STCP se tutti i suoi nodi la soddisfano</a:t>
                </a: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  <a:blipFill rotWithShape="0">
                <a:blip r:embed="rId2"/>
                <a:stretch>
                  <a:fillRect l="-444" t="-66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6826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STCP e Local </a:t>
            </a:r>
            <a:r>
              <a:rPr lang="it-IT" dirty="0" err="1" smtClean="0">
                <a:solidFill>
                  <a:schemeClr val="tx1"/>
                </a:solidFill>
              </a:rPr>
              <a:t>Bridges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</p:spPr>
            <p:txBody>
              <a:bodyPr>
                <a:normAutofit/>
              </a:bodyPr>
              <a:lstStyle/>
              <a:p>
                <a:pPr marL="342900" lvl="1" indent="-342900"/>
                <a:r>
                  <a:rPr lang="it-IT" sz="1800" b="1" dirty="0" smtClean="0">
                    <a:solidFill>
                      <a:schemeClr val="tx1"/>
                    </a:solidFill>
                  </a:rPr>
                  <a:t>Teorema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: sia G </a:t>
                </a:r>
                <a:r>
                  <a:rPr lang="it-IT" sz="1800" dirty="0">
                    <a:solidFill>
                      <a:schemeClr val="tx1"/>
                    </a:solidFill>
                  </a:rPr>
                  <a:t>= ( V,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S</a:t>
                </a:r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20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∪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W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); se un nodo u </a:t>
                </a:r>
                <a14:m>
                  <m:oMath xmlns:m="http://schemas.openxmlformats.org/officeDocument/2006/math">
                    <m:r>
                      <a:rPr lang="it-IT" sz="1800" b="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V soddisfa la STCP e se esistono due nodi distinti x e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tali che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u,x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</a:t>
                </a:r>
                <a:r>
                  <a:rPr lang="it-IT" sz="1800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e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u,z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</a:t>
                </a:r>
                <a:r>
                  <a:rPr lang="it-IT" sz="1800" dirty="0" smtClean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è un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local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bridge, allora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u,z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</a:t>
                </a:r>
                <a:r>
                  <a:rPr lang="it-IT" sz="1800" dirty="0" smtClean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W</a:t>
                </a:r>
              </a:p>
              <a:p>
                <a:pPr marL="742950" lvl="2" indent="-342900"/>
                <a:r>
                  <a:rPr lang="it-IT" sz="1800" u="sng" dirty="0" smtClean="0">
                    <a:solidFill>
                      <a:schemeClr val="tx1"/>
                    </a:solidFill>
                  </a:rPr>
                  <a:t>Dimostrazione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. Poiché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u,z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è un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local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bridge</a:t>
                </a:r>
              </a:p>
              <a:p>
                <a:pPr marL="1200150" lvl="3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allora </a:t>
                </a:r>
                <a:r>
                  <a:rPr lang="it-IT" sz="1800" dirty="0">
                    <a:solidFill>
                      <a:schemeClr val="tx1"/>
                    </a:solidFill>
                  </a:rPr>
                  <a:t>N(u)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N(z) = </a:t>
                </a:r>
                <a14:m>
                  <m:oMath xmlns:m="http://schemas.openxmlformats.org/officeDocument/2006/math">
                    <m:r>
                      <a:rPr lang="it-IT" sz="1800" i="1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  <m:r>
                      <a:rPr lang="it-IT" sz="1800" b="0" i="0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;</m:t>
                    </m:r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se fosse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u,z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sz="1800" dirty="0">
                    <a:solidFill>
                      <a:schemeClr val="tx1"/>
                    </a:solidFill>
                  </a:rPr>
                  <a:t>, allora, poiché 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u,x</a:t>
                </a:r>
                <a:r>
                  <a:rPr lang="it-IT" sz="1800" dirty="0">
                    <a:solidFill>
                      <a:schemeClr val="tx1"/>
                    </a:solidFill>
                  </a:rPr>
                  <a:t>)</a:t>
                </a:r>
                <a:r>
                  <a:rPr lang="it-IT" sz="1800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S</a:t>
                </a:r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e u soddisfa la STCP, dovrebbe essere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x,z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</a:t>
                </a:r>
                <a:r>
                  <a:rPr lang="it-IT" sz="1800" dirty="0" smtClean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S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∪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W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, </a:t>
                </a:r>
              </a:p>
              <a:p>
                <a:pPr marL="1200150" lvl="3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ossia, sarebbe x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(u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N(z) </a:t>
                </a:r>
              </a:p>
              <a:p>
                <a:pPr marL="1200150" lvl="3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ossia </a:t>
                </a:r>
                <a:r>
                  <a:rPr lang="it-IT" sz="1800" dirty="0">
                    <a:solidFill>
                      <a:schemeClr val="tx1"/>
                    </a:solidFill>
                  </a:rPr>
                  <a:t>N(u)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N(z)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- una contraddizione. 					</a:t>
                </a:r>
                <a:r>
                  <a:rPr lang="it-IT" sz="1800" u="sng" dirty="0" smtClean="0">
                    <a:solidFill>
                      <a:schemeClr val="tx1"/>
                    </a:solidFill>
                  </a:rPr>
                  <a:t>QED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Questo teorema mostra come una </a:t>
                </a:r>
                <a:r>
                  <a:rPr lang="it-IT" sz="1800" dirty="0">
                    <a:solidFill>
                      <a:schemeClr val="tx1"/>
                    </a:solidFill>
                  </a:rPr>
                  <a:t>proprietà globale (essere un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local</a:t>
                </a:r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bridge) si riflette in una </a:t>
                </a:r>
                <a:r>
                  <a:rPr lang="it-IT" sz="1800" dirty="0">
                    <a:solidFill>
                      <a:schemeClr val="tx1"/>
                    </a:solidFill>
                  </a:rPr>
                  <a:t>proprietà locale (essere un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weak</a:t>
                </a:r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tie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essere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weak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tie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è proprietà locale: un nodo sa da solo se un suo vicino è un amico o un conoscente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essere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local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bridge è una proprietà globale: un nodo deve chiedere a tutti i suoi vicini se qualcuno di loro conosce un suo conoscente per sapere se è un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local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bridge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E, in effetti, i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weak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ties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dell’esperimento di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Granovetter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, in quanto portatori </a:t>
                </a:r>
                <a:r>
                  <a:rPr lang="it-IT" sz="1800" dirty="0">
                    <a:solidFill>
                      <a:schemeClr val="tx1"/>
                    </a:solidFill>
                  </a:rPr>
                  <a:t>di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nuova informazione, erano anche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local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bridges</a:t>
                </a:r>
                <a:endParaRPr lang="it-IT" sz="18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  <a:blipFill rotWithShape="0">
                <a:blip r:embed="rId2"/>
                <a:stretch>
                  <a:fillRect l="-444" t="-330" r="-444" b="-154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1608646"/>
      </p:ext>
    </p:extLst>
  </p:cSld>
  <p:clrMapOvr>
    <a:masterClrMapping/>
  </p:clrMapOvr>
</p:sld>
</file>

<file path=ppt/theme/theme1.xml><?xml version="1.0" encoding="utf-8"?>
<a:theme xmlns:a="http://schemas.openxmlformats.org/drawingml/2006/main" name="Filo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Filo</Template>
  <TotalTime>18209</TotalTime>
  <Words>4836</Words>
  <Application>Microsoft Macintosh PowerPoint</Application>
  <PresentationFormat>Widescreen</PresentationFormat>
  <Paragraphs>485</Paragraphs>
  <Slides>48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48</vt:i4>
      </vt:variant>
    </vt:vector>
  </HeadingPairs>
  <TitlesOfParts>
    <vt:vector size="54" baseType="lpstr">
      <vt:lpstr>Calibri</vt:lpstr>
      <vt:lpstr>Cambria Math</vt:lpstr>
      <vt:lpstr>Century Gothic</vt:lpstr>
      <vt:lpstr>Wingdings 3</vt:lpstr>
      <vt:lpstr>Arial</vt:lpstr>
      <vt:lpstr>Filo</vt:lpstr>
      <vt:lpstr>Reti come grafi dalla struttura disomogenea</vt:lpstr>
      <vt:lpstr>Introduzione</vt:lpstr>
      <vt:lpstr>L’esperimento di Granovetter</vt:lpstr>
      <vt:lpstr>L’esperimento di Granovetter</vt:lpstr>
      <vt:lpstr>Bridges e Local Bridges</vt:lpstr>
      <vt:lpstr>Legami forti e deboli</vt:lpstr>
      <vt:lpstr>Legami forti e deboli e chiusura triadica</vt:lpstr>
      <vt:lpstr>Stabilità e proprietà della chiusura triadica </vt:lpstr>
      <vt:lpstr>STCP e Local Bridges</vt:lpstr>
      <vt:lpstr>Legami forti, chiusura triadica e clusters</vt:lpstr>
      <vt:lpstr>Comunità</vt:lpstr>
      <vt:lpstr>Cut-communities </vt:lpstr>
      <vt:lpstr>Cut-communities </vt:lpstr>
      <vt:lpstr>Cut-communities </vt:lpstr>
      <vt:lpstr>Cut-communities </vt:lpstr>
      <vt:lpstr>Web-communities </vt:lpstr>
      <vt:lpstr>Cut- e weak Web-communities </vt:lpstr>
      <vt:lpstr>Cut- e weak Web-communities </vt:lpstr>
      <vt:lpstr>Partizionare un grafo in comunità</vt:lpstr>
      <vt:lpstr>Partizionare un grafo in comunità</vt:lpstr>
      <vt:lpstr>Partizionare un grafo in due web-communities</vt:lpstr>
      <vt:lpstr>Partizionare un grafo in due web-communities</vt:lpstr>
      <vt:lpstr>Partizionare un grafo in due web-communities</vt:lpstr>
      <vt:lpstr>Partizionare un grafo in due web-communities</vt:lpstr>
      <vt:lpstr>Partizionare un grafo in due web-communities</vt:lpstr>
      <vt:lpstr>Partizionare un grafo in due web-communities</vt:lpstr>
      <vt:lpstr>Partizionare un grafo in due web-communities</vt:lpstr>
      <vt:lpstr>Partizionare un grafo in due web-communities</vt:lpstr>
      <vt:lpstr>Partizionare un grafo in due web-communities</vt:lpstr>
      <vt:lpstr>Partizionare un grafo in comunità:    approccio euristico</vt:lpstr>
      <vt:lpstr>Partizionare un grafo in comunità:    approccio euristico</vt:lpstr>
      <vt:lpstr>Betweenness di un arco</vt:lpstr>
      <vt:lpstr>Betweenness di un arco</vt:lpstr>
      <vt:lpstr>Betweenness di un arco</vt:lpstr>
      <vt:lpstr>Il metodo di Girvan-Newman</vt:lpstr>
      <vt:lpstr>Calcolo delle betweenness degli archi</vt:lpstr>
      <vt:lpstr>1) Breadth First Search da s ⤶7∈ V</vt:lpstr>
      <vt:lpstr>2) visita top-down di T(s)</vt:lpstr>
      <vt:lpstr>3) visita bottom-up di T(s)</vt:lpstr>
      <vt:lpstr>3) visita bottom-up di T(s)</vt:lpstr>
      <vt:lpstr>3) visita bottom-up di T(s)</vt:lpstr>
      <vt:lpstr>3) visita bottom-up di T(s)</vt:lpstr>
      <vt:lpstr>Rilassare il modello </vt:lpstr>
      <vt:lpstr>Rilassare il modello </vt:lpstr>
      <vt:lpstr>Rilassare il modello </vt:lpstr>
      <vt:lpstr>Disomogeneità</vt:lpstr>
      <vt:lpstr>Disomogeneità</vt:lpstr>
      <vt:lpstr>Disomogeneità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Lezione a distanza 1</dc:title>
  <dc:creator>Utente di Microsoft Office</dc:creator>
  <cp:lastModifiedBy>Utente di Microsoft Office</cp:lastModifiedBy>
  <cp:revision>684</cp:revision>
  <dcterms:created xsi:type="dcterms:W3CDTF">2020-03-06T09:19:14Z</dcterms:created>
  <dcterms:modified xsi:type="dcterms:W3CDTF">2020-11-20T10:30:08Z</dcterms:modified>
</cp:coreProperties>
</file>